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4112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320" y="102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357902" y="1715899"/>
            <a:ext cx="7061758" cy="732424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321" y="782321"/>
            <a:ext cx="9026912" cy="4582161"/>
          </a:xfrm>
        </p:spPr>
        <p:txBody>
          <a:bodyPr anchor="b">
            <a:normAutofit/>
          </a:bodyPr>
          <a:lstStyle>
            <a:lvl1pPr algn="l">
              <a:defRPr sz="6453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2320" y="5637673"/>
            <a:ext cx="7266233" cy="2806417"/>
          </a:xfrm>
        </p:spPr>
        <p:txBody>
          <a:bodyPr anchor="t">
            <a:normAutofit/>
          </a:bodyPr>
          <a:lstStyle>
            <a:lvl1pPr marL="0" indent="0" algn="l">
              <a:buNone/>
              <a:defRPr sz="2933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41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1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82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52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2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94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64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44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321" y="782320"/>
            <a:ext cx="9613805" cy="55259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52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2905759"/>
            <a:ext cx="9390286" cy="3402472"/>
          </a:xfrm>
        </p:spPr>
        <p:txBody>
          <a:bodyPr anchor="b">
            <a:normAutofit/>
          </a:bodyPr>
          <a:lstStyle>
            <a:lvl1pPr algn="l">
              <a:defRPr sz="4693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6581423"/>
            <a:ext cx="9390285" cy="2247618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500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82321" y="782321"/>
            <a:ext cx="5793285" cy="552591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838131" y="782320"/>
            <a:ext cx="5790749" cy="551349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190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2" y="782320"/>
            <a:ext cx="5451403" cy="894080"/>
          </a:xfrm>
        </p:spPr>
        <p:txBody>
          <a:bodyPr anchor="b">
            <a:noAutofit/>
          </a:bodyPr>
          <a:lstStyle>
            <a:lvl1pPr marL="0" indent="0">
              <a:buNone/>
              <a:defRPr sz="3520" b="0" cap="all">
                <a:solidFill>
                  <a:schemeClr val="tx1"/>
                </a:solidFill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319" y="1676401"/>
            <a:ext cx="5786685" cy="4631832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0691" y="831216"/>
            <a:ext cx="5520608" cy="845184"/>
          </a:xfrm>
        </p:spPr>
        <p:txBody>
          <a:bodyPr anchor="b">
            <a:noAutofit/>
          </a:bodyPr>
          <a:lstStyle>
            <a:lvl1pPr marL="0" indent="0">
              <a:buNone/>
              <a:defRPr sz="3520" b="0" cap="all">
                <a:solidFill>
                  <a:schemeClr val="tx1"/>
                </a:solidFill>
              </a:defRPr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8132" y="1676400"/>
            <a:ext cx="5803167" cy="46194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570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>
              <a:defRPr sz="46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112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729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7378" y="782320"/>
            <a:ext cx="4693920" cy="2235200"/>
          </a:xfrm>
        </p:spPr>
        <p:txBody>
          <a:bodyPr anchor="b">
            <a:normAutofit/>
          </a:bodyPr>
          <a:lstStyle>
            <a:lvl1pPr algn="l">
              <a:defRPr sz="293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319" y="782320"/>
            <a:ext cx="6510174" cy="804672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47378" y="3241043"/>
            <a:ext cx="4693920" cy="3067192"/>
          </a:xfrm>
        </p:spPr>
        <p:txBody>
          <a:bodyPr anchor="t">
            <a:normAutofit/>
          </a:bodyPr>
          <a:lstStyle>
            <a:lvl1pPr marL="0" indent="0">
              <a:buNone/>
              <a:defRPr sz="2347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2293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3840" y="2123440"/>
            <a:ext cx="5226112" cy="1676400"/>
          </a:xfrm>
        </p:spPr>
        <p:txBody>
          <a:bodyPr anchor="b">
            <a:normAutofit/>
          </a:bodyPr>
          <a:lstStyle>
            <a:lvl1pPr algn="l">
              <a:defRPr sz="352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117600" y="1341120"/>
            <a:ext cx="4812095" cy="7040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94174" y="4023360"/>
            <a:ext cx="5227527" cy="3054773"/>
          </a:xfrm>
        </p:spPr>
        <p:txBody>
          <a:bodyPr anchor="t">
            <a:normAutofit/>
          </a:bodyPr>
          <a:lstStyle>
            <a:lvl1pPr marL="0" indent="0">
              <a:buNone/>
              <a:defRPr sz="2640"/>
            </a:lvl1pPr>
            <a:lvl2pPr marL="670575" indent="0">
              <a:buNone/>
              <a:defRPr sz="1760"/>
            </a:lvl2pPr>
            <a:lvl3pPr marL="1341150" indent="0">
              <a:buNone/>
              <a:defRPr sz="1467"/>
            </a:lvl3pPr>
            <a:lvl4pPr marL="2011726" indent="0">
              <a:buNone/>
              <a:defRPr sz="1320"/>
            </a:lvl4pPr>
            <a:lvl5pPr marL="2682301" indent="0">
              <a:buNone/>
              <a:defRPr sz="1320"/>
            </a:lvl5pPr>
            <a:lvl6pPr marL="3352876" indent="0">
              <a:buNone/>
              <a:defRPr sz="1320"/>
            </a:lvl6pPr>
            <a:lvl7pPr marL="4023451" indent="0">
              <a:buNone/>
              <a:defRPr sz="1320"/>
            </a:lvl7pPr>
            <a:lvl8pPr marL="4694027" indent="0">
              <a:buNone/>
              <a:defRPr sz="1320"/>
            </a:lvl8pPr>
            <a:lvl9pPr marL="5364602" indent="0">
              <a:buNone/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82320" y="9052561"/>
            <a:ext cx="8523862" cy="535517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993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82320" y="782320"/>
            <a:ext cx="11846560" cy="458216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347"/>
            </a:lvl1pPr>
            <a:lvl2pPr marL="670575" indent="0">
              <a:buNone/>
              <a:defRPr sz="2347"/>
            </a:lvl2pPr>
            <a:lvl3pPr marL="1341150" indent="0">
              <a:buNone/>
              <a:defRPr sz="2347"/>
            </a:lvl3pPr>
            <a:lvl4pPr marL="2011726" indent="0">
              <a:buNone/>
              <a:defRPr sz="2347"/>
            </a:lvl4pPr>
            <a:lvl5pPr marL="2682301" indent="0">
              <a:buNone/>
              <a:defRPr sz="2347"/>
            </a:lvl5pPr>
            <a:lvl6pPr marL="3352876" indent="0">
              <a:buNone/>
              <a:defRPr sz="2347"/>
            </a:lvl6pPr>
            <a:lvl7pPr marL="4023451" indent="0">
              <a:buNone/>
              <a:defRPr sz="2347"/>
            </a:lvl7pPr>
            <a:lvl8pPr marL="4694027" indent="0">
              <a:buNone/>
              <a:defRPr sz="2347"/>
            </a:lvl8pPr>
            <a:lvl9pPr marL="5364602" indent="0">
              <a:buNone/>
              <a:defRPr sz="234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117603" y="5637672"/>
            <a:ext cx="10679287" cy="67056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347"/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386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782320"/>
            <a:ext cx="11846560" cy="4246880"/>
          </a:xfrm>
        </p:spPr>
        <p:txBody>
          <a:bodyPr anchor="ctr">
            <a:normAutofit/>
          </a:bodyPr>
          <a:lstStyle>
            <a:lvl1pPr algn="l">
              <a:defRPr sz="4107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6035040"/>
            <a:ext cx="9362543" cy="279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1212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882" y="782320"/>
            <a:ext cx="10061021" cy="4246880"/>
          </a:xfrm>
        </p:spPr>
        <p:txBody>
          <a:bodyPr anchor="ctr">
            <a:normAutofit/>
          </a:bodyPr>
          <a:lstStyle>
            <a:lvl1pPr algn="l">
              <a:defRPr sz="4107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64641" y="5029200"/>
            <a:ext cx="9390285" cy="70781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670575" indent="0">
              <a:buFontTx/>
              <a:buNone/>
              <a:defRPr/>
            </a:lvl2pPr>
            <a:lvl3pPr marL="1341150" indent="0">
              <a:buFontTx/>
              <a:buNone/>
              <a:defRPr/>
            </a:lvl3pPr>
            <a:lvl4pPr marL="2011726" indent="0">
              <a:buFontTx/>
              <a:buNone/>
              <a:defRPr/>
            </a:lvl4pPr>
            <a:lvl5pPr marL="268230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6308236"/>
            <a:ext cx="9360796" cy="2520804"/>
          </a:xfrm>
        </p:spPr>
        <p:txBody>
          <a:bodyPr anchor="ctr">
            <a:normAutofit/>
          </a:bodyPr>
          <a:lstStyle>
            <a:lvl1pPr marL="0" indent="0" algn="l">
              <a:buNone/>
              <a:defRPr sz="2933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335281" y="1042249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761" y="4060615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 algn="r"/>
            <a:r>
              <a:rPr lang="en-US" sz="1173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091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5029200"/>
            <a:ext cx="9360796" cy="2489520"/>
          </a:xfrm>
        </p:spPr>
        <p:txBody>
          <a:bodyPr anchor="b">
            <a:normAutofit/>
          </a:bodyPr>
          <a:lstStyle>
            <a:lvl1pPr algn="l">
              <a:defRPr sz="4107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7528371"/>
            <a:ext cx="9362543" cy="1300668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014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883" y="782320"/>
            <a:ext cx="10061019" cy="4246880"/>
          </a:xfrm>
        </p:spPr>
        <p:txBody>
          <a:bodyPr anchor="ctr">
            <a:normAutofit/>
          </a:bodyPr>
          <a:lstStyle>
            <a:lvl1pPr algn="l">
              <a:defRPr sz="4107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82321" y="5699760"/>
            <a:ext cx="9360796" cy="153980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933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7264400"/>
            <a:ext cx="9360795" cy="1564640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335281" y="1042249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/>
            <a:r>
              <a:rPr lang="en-US" sz="117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7761" y="4060615"/>
            <a:ext cx="670735" cy="857671"/>
          </a:xfrm>
          <a:prstGeom prst="rect">
            <a:avLst/>
          </a:prstGeom>
        </p:spPr>
        <p:txBody>
          <a:bodyPr vert="horz" lIns="134112" tIns="67056" rIns="134112" bIns="67056" rtlCol="0" anchor="ctr">
            <a:noAutofit/>
          </a:bodyPr>
          <a:lstStyle/>
          <a:p>
            <a:pPr lvl="0" algn="r"/>
            <a:r>
              <a:rPr lang="en-US" sz="1173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510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" y="782320"/>
            <a:ext cx="11037632" cy="4246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107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82321" y="5761850"/>
            <a:ext cx="9360796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933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0" y="6991212"/>
            <a:ext cx="9360795" cy="1837829"/>
          </a:xfrm>
        </p:spPr>
        <p:txBody>
          <a:bodyPr anchor="t">
            <a:normAutofit/>
          </a:bodyPr>
          <a:lstStyle>
            <a:lvl1pPr marL="0" indent="0" algn="l">
              <a:buNone/>
              <a:defRPr sz="2640">
                <a:solidFill>
                  <a:schemeClr val="bg2">
                    <a:lumMod val="75000"/>
                  </a:schemeClr>
                </a:solidFill>
              </a:defRPr>
            </a:lvl1pPr>
            <a:lvl2pPr marL="670575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0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367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</p:spPr>
        <p:txBody>
          <a:bodyPr>
            <a:normAutofit/>
          </a:bodyPr>
          <a:lstStyle>
            <a:lvl1pPr algn="l">
              <a:defRPr sz="41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321" y="782321"/>
            <a:ext cx="9613805" cy="5525916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8903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30729" y="782320"/>
            <a:ext cx="2998151" cy="6482080"/>
          </a:xfrm>
        </p:spPr>
        <p:txBody>
          <a:bodyPr vert="eaVert">
            <a:normAutofit/>
          </a:bodyPr>
          <a:lstStyle>
            <a:lvl1pPr>
              <a:defRPr sz="41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320" y="782320"/>
            <a:ext cx="8580018" cy="804672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7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783657" y="5712179"/>
            <a:ext cx="3623335" cy="389918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2321" y="6593840"/>
            <a:ext cx="9613805" cy="2235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321" y="782321"/>
            <a:ext cx="9613805" cy="55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7693" y="9052565"/>
            <a:ext cx="1760679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6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2320" y="9052561"/>
            <a:ext cx="8523862" cy="53551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6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2492" y="8181768"/>
            <a:ext cx="1256797" cy="9825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107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6841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</p:sldLayoutIdLst>
  <p:txStyles>
    <p:titleStyle>
      <a:lvl1pPr algn="l" defTabSz="670575" rtl="0" eaLnBrk="1" latinLnBrk="0" hangingPunct="1">
        <a:spcBef>
          <a:spcPct val="0"/>
        </a:spcBef>
        <a:buNone/>
        <a:defRPr sz="4693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9110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93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089685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6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760260" indent="-419110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347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263191" indent="-251466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933767" indent="-251466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688164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358739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029314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5699890" indent="-335288" algn="l" defTabSz="670575" rtl="0" eaLnBrk="1" latinLnBrk="0" hangingPunct="1">
        <a:spcBef>
          <a:spcPct val="20000"/>
        </a:spcBef>
        <a:spcAft>
          <a:spcPts val="88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53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670575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5146" y="-1043970"/>
            <a:ext cx="7547087" cy="11774490"/>
          </a:xfrm>
          <a:prstGeom prst="rect">
            <a:avLst/>
          </a:prstGeom>
        </p:spPr>
        <p:txBody>
          <a:bodyPr vert="horz" wrap="square" lIns="0" tIns="31227" rIns="0" bIns="0" rtlCol="0">
            <a:spAutoFit/>
          </a:bodyPr>
          <a:lstStyle/>
          <a:p>
            <a:pPr marL="1809536" marR="1984573" algn="ctr">
              <a:lnSpc>
                <a:spcPts val="2121"/>
              </a:lnSpc>
              <a:spcBef>
                <a:spcPts val="246"/>
              </a:spcBef>
            </a:pPr>
            <a:r>
              <a:rPr sz="1812" b="1" spc="123" dirty="0">
                <a:latin typeface="Cambria"/>
                <a:cs typeface="Cambria"/>
              </a:rPr>
              <a:t>Computer</a:t>
            </a:r>
            <a:r>
              <a:rPr sz="1812" b="1" spc="194" dirty="0">
                <a:latin typeface="Cambria"/>
                <a:cs typeface="Cambria"/>
              </a:rPr>
              <a:t> </a:t>
            </a:r>
            <a:r>
              <a:rPr sz="1812" b="1" spc="162" dirty="0">
                <a:latin typeface="Cambria"/>
                <a:cs typeface="Cambria"/>
              </a:rPr>
              <a:t>System</a:t>
            </a:r>
            <a:r>
              <a:rPr sz="1812" b="1" spc="194" dirty="0">
                <a:latin typeface="Cambria"/>
                <a:cs typeface="Cambria"/>
              </a:rPr>
              <a:t> </a:t>
            </a:r>
            <a:r>
              <a:rPr sz="1812" b="1" spc="110" dirty="0">
                <a:latin typeface="Cambria"/>
                <a:cs typeface="Cambria"/>
              </a:rPr>
              <a:t>Architecture </a:t>
            </a:r>
            <a:r>
              <a:rPr sz="1812" b="1" spc="-375" dirty="0">
                <a:latin typeface="Cambria"/>
                <a:cs typeface="Cambria"/>
              </a:rPr>
              <a:t> </a:t>
            </a:r>
            <a:r>
              <a:rPr sz="1812" b="1" spc="148" dirty="0">
                <a:latin typeface="Cambria"/>
                <a:cs typeface="Cambria"/>
              </a:rPr>
              <a:t>COMP201TH</a:t>
            </a:r>
            <a:endParaRPr sz="1812">
              <a:latin typeface="Cambria"/>
              <a:cs typeface="Cambria"/>
            </a:endParaRPr>
          </a:p>
          <a:p>
            <a:pPr marR="172571" algn="ctr">
              <a:lnSpc>
                <a:spcPts val="2071"/>
              </a:lnSpc>
            </a:pPr>
            <a:r>
              <a:rPr sz="1812" b="1" spc="103" dirty="0">
                <a:latin typeface="Cambria"/>
                <a:cs typeface="Cambria"/>
              </a:rPr>
              <a:t>Lecture-1</a:t>
            </a:r>
            <a:endParaRPr sz="1812">
              <a:latin typeface="Cambria"/>
              <a:cs typeface="Cambria"/>
            </a:endParaRPr>
          </a:p>
          <a:p>
            <a:pPr>
              <a:spcBef>
                <a:spcPts val="52"/>
              </a:spcBef>
            </a:pPr>
            <a:endParaRPr sz="2071">
              <a:latin typeface="Cambria"/>
              <a:cs typeface="Cambria"/>
            </a:endParaRPr>
          </a:p>
          <a:p>
            <a:pPr marL="15614" marR="191472" algn="ctr">
              <a:lnSpc>
                <a:spcPct val="113300"/>
              </a:lnSpc>
              <a:spcBef>
                <a:spcPts val="7"/>
              </a:spcBef>
            </a:pPr>
            <a:r>
              <a:rPr sz="1553" b="1" spc="123" dirty="0">
                <a:solidFill>
                  <a:srgbClr val="C00000"/>
                </a:solidFill>
                <a:latin typeface="Cambria"/>
                <a:cs typeface="Cambria"/>
              </a:rPr>
              <a:t>“If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59" dirty="0">
                <a:solidFill>
                  <a:srgbClr val="C00000"/>
                </a:solidFill>
                <a:latin typeface="Cambria"/>
                <a:cs typeface="Cambria"/>
              </a:rPr>
              <a:t>people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65" dirty="0">
                <a:solidFill>
                  <a:srgbClr val="C00000"/>
                </a:solidFill>
                <a:latin typeface="Cambria"/>
                <a:cs typeface="Cambria"/>
              </a:rPr>
              <a:t>do</a:t>
            </a:r>
            <a:r>
              <a:rPr sz="1553" b="1" spc="18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10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59" dirty="0">
                <a:solidFill>
                  <a:srgbClr val="C00000"/>
                </a:solidFill>
                <a:latin typeface="Cambria"/>
                <a:cs typeface="Cambria"/>
              </a:rPr>
              <a:t>believe</a:t>
            </a:r>
            <a:r>
              <a:rPr sz="1553" b="1" spc="18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23" dirty="0">
                <a:solidFill>
                  <a:srgbClr val="C00000"/>
                </a:solidFill>
                <a:latin typeface="Cambria"/>
                <a:cs typeface="Cambria"/>
              </a:rPr>
              <a:t>that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16" dirty="0">
                <a:solidFill>
                  <a:srgbClr val="C00000"/>
                </a:solidFill>
                <a:latin typeface="Cambria"/>
                <a:cs typeface="Cambria"/>
              </a:rPr>
              <a:t>mathematics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78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553" b="1" spc="18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97" dirty="0">
                <a:solidFill>
                  <a:srgbClr val="C00000"/>
                </a:solidFill>
                <a:latin typeface="Cambria"/>
                <a:cs typeface="Cambria"/>
              </a:rPr>
              <a:t>simple,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03" dirty="0">
                <a:solidFill>
                  <a:srgbClr val="C00000"/>
                </a:solidFill>
                <a:latin typeface="Cambria"/>
                <a:cs typeface="Cambria"/>
              </a:rPr>
              <a:t>it</a:t>
            </a:r>
            <a:r>
              <a:rPr sz="1553" b="1" spc="18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78" dirty="0">
                <a:solidFill>
                  <a:srgbClr val="C00000"/>
                </a:solidFill>
                <a:latin typeface="Cambria"/>
                <a:cs typeface="Cambria"/>
              </a:rPr>
              <a:t>is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91" dirty="0">
                <a:solidFill>
                  <a:srgbClr val="C00000"/>
                </a:solidFill>
                <a:latin typeface="Cambria"/>
                <a:cs typeface="Cambria"/>
              </a:rPr>
              <a:t>only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78" dirty="0">
                <a:solidFill>
                  <a:srgbClr val="C00000"/>
                </a:solidFill>
                <a:latin typeface="Cambria"/>
                <a:cs typeface="Cambria"/>
              </a:rPr>
              <a:t>because </a:t>
            </a:r>
            <a:r>
              <a:rPr sz="1553" b="1" spc="-317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23" dirty="0">
                <a:solidFill>
                  <a:srgbClr val="C00000"/>
                </a:solidFill>
                <a:latin typeface="Cambria"/>
                <a:cs typeface="Cambria"/>
              </a:rPr>
              <a:t>they</a:t>
            </a:r>
            <a:r>
              <a:rPr sz="1553" b="1" spc="1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65" dirty="0">
                <a:solidFill>
                  <a:srgbClr val="C00000"/>
                </a:solidFill>
                <a:latin typeface="Cambria"/>
                <a:cs typeface="Cambria"/>
              </a:rPr>
              <a:t>do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10" dirty="0">
                <a:solidFill>
                  <a:srgbClr val="C00000"/>
                </a:solidFill>
                <a:latin typeface="Cambria"/>
                <a:cs typeface="Cambria"/>
              </a:rPr>
              <a:t>not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65" dirty="0">
                <a:solidFill>
                  <a:srgbClr val="C00000"/>
                </a:solidFill>
                <a:latin typeface="Cambria"/>
                <a:cs typeface="Cambria"/>
              </a:rPr>
              <a:t>realize</a:t>
            </a:r>
            <a:r>
              <a:rPr sz="1553" b="1" spc="1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65" dirty="0">
                <a:solidFill>
                  <a:srgbClr val="C00000"/>
                </a:solidFill>
                <a:latin typeface="Cambria"/>
                <a:cs typeface="Cambria"/>
              </a:rPr>
              <a:t>how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97" dirty="0">
                <a:solidFill>
                  <a:srgbClr val="C00000"/>
                </a:solidFill>
                <a:latin typeface="Cambria"/>
                <a:cs typeface="Cambria"/>
              </a:rPr>
              <a:t>complicated</a:t>
            </a:r>
            <a:r>
              <a:rPr sz="1553" b="1" spc="17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65" dirty="0">
                <a:solidFill>
                  <a:srgbClr val="C00000"/>
                </a:solidFill>
                <a:latin typeface="Cambria"/>
                <a:cs typeface="Cambria"/>
              </a:rPr>
              <a:t>life</a:t>
            </a:r>
            <a:r>
              <a:rPr sz="1553" b="1" spc="18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36" dirty="0">
                <a:solidFill>
                  <a:srgbClr val="C00000"/>
                </a:solidFill>
                <a:latin typeface="Cambria"/>
                <a:cs typeface="Cambria"/>
              </a:rPr>
              <a:t>is.”</a:t>
            </a:r>
            <a:endParaRPr sz="1553">
              <a:latin typeface="Cambria"/>
              <a:cs typeface="Cambria"/>
            </a:endParaRPr>
          </a:p>
          <a:p>
            <a:pPr marR="8218" algn="r">
              <a:spcBef>
                <a:spcPts val="1520"/>
              </a:spcBef>
            </a:pPr>
            <a:r>
              <a:rPr sz="1553" b="1" spc="162" dirty="0">
                <a:solidFill>
                  <a:srgbClr val="C00000"/>
                </a:solidFill>
                <a:latin typeface="Cambria"/>
                <a:cs typeface="Cambria"/>
              </a:rPr>
              <a:t>.... </a:t>
            </a:r>
            <a:r>
              <a:rPr sz="1553" b="1" spc="188" dirty="0">
                <a:solidFill>
                  <a:srgbClr val="C00000"/>
                </a:solidFill>
                <a:latin typeface="Cambria"/>
                <a:cs typeface="Cambria"/>
              </a:rPr>
              <a:t>John</a:t>
            </a:r>
            <a:r>
              <a:rPr sz="1553" b="1" spc="168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97" dirty="0">
                <a:solidFill>
                  <a:srgbClr val="C00000"/>
                </a:solidFill>
                <a:latin typeface="Cambria"/>
                <a:cs typeface="Cambria"/>
              </a:rPr>
              <a:t>von</a:t>
            </a:r>
            <a:r>
              <a:rPr sz="1553" b="1" spc="16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553" b="1" spc="103" dirty="0">
                <a:solidFill>
                  <a:srgbClr val="C00000"/>
                </a:solidFill>
                <a:latin typeface="Cambria"/>
                <a:cs typeface="Cambria"/>
              </a:rPr>
              <a:t>Neumann</a:t>
            </a:r>
            <a:endParaRPr sz="1553">
              <a:latin typeface="Cambria"/>
              <a:cs typeface="Cambria"/>
            </a:endParaRPr>
          </a:p>
          <a:p>
            <a:pPr marL="426498" indent="-296659" algn="just">
              <a:spcBef>
                <a:spcPts val="1611"/>
              </a:spcBef>
              <a:buFont typeface="Symbol"/>
              <a:buChar char=""/>
              <a:tabLst>
                <a:tab pos="427320" algn="l"/>
              </a:tabLst>
            </a:pPr>
            <a:r>
              <a:rPr sz="1553" b="1" spc="123" dirty="0">
                <a:latin typeface="Cambria"/>
                <a:cs typeface="Cambria"/>
              </a:rPr>
              <a:t>Compute</a:t>
            </a:r>
            <a:r>
              <a:rPr sz="1553" b="1" spc="148" dirty="0">
                <a:latin typeface="Cambria"/>
                <a:cs typeface="Cambria"/>
              </a:rPr>
              <a:t> </a:t>
            </a:r>
            <a:r>
              <a:rPr sz="1553" b="1" spc="91" dirty="0">
                <a:latin typeface="Cambria"/>
                <a:cs typeface="Cambria"/>
              </a:rPr>
              <a:t>Architecture:</a:t>
            </a:r>
            <a:endParaRPr sz="1553">
              <a:latin typeface="Cambria"/>
              <a:cs typeface="Cambria"/>
            </a:endParaRPr>
          </a:p>
          <a:p>
            <a:pPr marL="1018172" marR="8218" lvl="1" indent="-295837" algn="just">
              <a:lnSpc>
                <a:spcPts val="2096"/>
              </a:lnSpc>
              <a:spcBef>
                <a:spcPts val="97"/>
              </a:spcBef>
              <a:buFont typeface="Courier New"/>
              <a:buChar char="o"/>
              <a:tabLst>
                <a:tab pos="1018994" algn="l"/>
              </a:tabLst>
            </a:pPr>
            <a:r>
              <a:rPr sz="1553" spc="116" dirty="0">
                <a:latin typeface="Cambria"/>
                <a:cs typeface="Cambria"/>
              </a:rPr>
              <a:t>Computer </a:t>
            </a:r>
            <a:r>
              <a:rPr sz="1553" spc="78" dirty="0">
                <a:latin typeface="Cambria"/>
                <a:cs typeface="Cambria"/>
              </a:rPr>
              <a:t>Architecture </a:t>
            </a:r>
            <a:r>
              <a:rPr sz="1553" spc="84" dirty="0">
                <a:latin typeface="Cambria"/>
                <a:cs typeface="Cambria"/>
              </a:rPr>
              <a:t>is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78" dirty="0">
                <a:latin typeface="Cambria"/>
                <a:cs typeface="Cambria"/>
              </a:rPr>
              <a:t>specification describing </a:t>
            </a:r>
            <a:r>
              <a:rPr sz="1553" spc="65" dirty="0">
                <a:latin typeface="Cambria"/>
                <a:cs typeface="Cambria"/>
              </a:rPr>
              <a:t>how </a:t>
            </a:r>
            <a:r>
              <a:rPr sz="1553" spc="78" dirty="0">
                <a:latin typeface="Cambria"/>
                <a:cs typeface="Cambria"/>
              </a:rPr>
              <a:t>hardware 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 </a:t>
            </a:r>
            <a:r>
              <a:rPr sz="1553" spc="65" dirty="0">
                <a:latin typeface="Cambria"/>
                <a:cs typeface="Cambria"/>
              </a:rPr>
              <a:t>software </a:t>
            </a:r>
            <a:r>
              <a:rPr sz="1553" spc="78" dirty="0">
                <a:latin typeface="Cambria"/>
                <a:cs typeface="Cambria"/>
              </a:rPr>
              <a:t>technologies </a:t>
            </a:r>
            <a:r>
              <a:rPr sz="1553" spc="84" dirty="0">
                <a:latin typeface="Cambria"/>
                <a:cs typeface="Cambria"/>
              </a:rPr>
              <a:t>interact </a:t>
            </a:r>
            <a:r>
              <a:rPr sz="1553" spc="52" dirty="0">
                <a:latin typeface="Cambria"/>
                <a:cs typeface="Cambria"/>
              </a:rPr>
              <a:t>to </a:t>
            </a:r>
            <a:r>
              <a:rPr sz="1553" spc="71" dirty="0">
                <a:latin typeface="Cambria"/>
                <a:cs typeface="Cambria"/>
              </a:rPr>
              <a:t>create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97" dirty="0">
                <a:latin typeface="Cambria"/>
                <a:cs typeface="Cambria"/>
              </a:rPr>
              <a:t>computer </a:t>
            </a:r>
            <a:r>
              <a:rPr sz="1553" spc="71" dirty="0">
                <a:latin typeface="Cambria"/>
                <a:cs typeface="Cambria"/>
              </a:rPr>
              <a:t>platform </a:t>
            </a:r>
            <a:r>
              <a:rPr sz="1553" spc="32" dirty="0">
                <a:latin typeface="Cambria"/>
                <a:cs typeface="Cambria"/>
              </a:rPr>
              <a:t>or 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system.</a:t>
            </a:r>
            <a:endParaRPr sz="1553">
              <a:latin typeface="Cambria"/>
              <a:cs typeface="Cambria"/>
            </a:endParaRPr>
          </a:p>
          <a:p>
            <a:pPr marL="1018172" lvl="1" indent="-296659" algn="just">
              <a:spcBef>
                <a:spcPts val="123"/>
              </a:spcBef>
              <a:buFont typeface="Courier New"/>
              <a:buChar char="o"/>
              <a:tabLst>
                <a:tab pos="1018994" algn="l"/>
              </a:tabLst>
            </a:pPr>
            <a:r>
              <a:rPr sz="1553" spc="116" dirty="0">
                <a:latin typeface="Cambria"/>
                <a:cs typeface="Cambria"/>
              </a:rPr>
              <a:t>Computer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architecture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consists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three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main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categories:</a:t>
            </a:r>
            <a:endParaRPr sz="1553">
              <a:latin typeface="Cambria"/>
              <a:cs typeface="Cambria"/>
            </a:endParaRPr>
          </a:p>
          <a:p>
            <a:pPr marL="1609847" lvl="2" indent="-296659" algn="just">
              <a:spcBef>
                <a:spcPts val="233"/>
              </a:spcBef>
              <a:buFont typeface="Wingdings"/>
              <a:buChar char=""/>
              <a:tabLst>
                <a:tab pos="1610668" algn="l"/>
              </a:tabLst>
            </a:pPr>
            <a:r>
              <a:rPr sz="1553" spc="116" dirty="0">
                <a:latin typeface="Cambria"/>
                <a:cs typeface="Cambria"/>
              </a:rPr>
              <a:t>System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Design:</a:t>
            </a:r>
            <a:endParaRPr sz="1553">
              <a:latin typeface="Cambria"/>
              <a:cs typeface="Cambria"/>
            </a:endParaRPr>
          </a:p>
          <a:p>
            <a:pPr marL="2201519" marR="8218" lvl="3" indent="-295837" algn="just">
              <a:lnSpc>
                <a:spcPct val="112500"/>
              </a:lnSpc>
              <a:spcBef>
                <a:spcPts val="110"/>
              </a:spcBef>
              <a:buFont typeface="Symbol"/>
              <a:buChar char=""/>
              <a:tabLst>
                <a:tab pos="2202342" algn="l"/>
              </a:tabLst>
            </a:pPr>
            <a:r>
              <a:rPr sz="1553" spc="84" dirty="0">
                <a:latin typeface="Cambria"/>
                <a:cs typeface="Cambria"/>
              </a:rPr>
              <a:t>This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includes</a:t>
            </a:r>
            <a:r>
              <a:rPr sz="1553" spc="110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all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hardware  </a:t>
            </a:r>
            <a:r>
              <a:rPr sz="1553" spc="103" dirty="0">
                <a:latin typeface="Cambria"/>
                <a:cs typeface="Cambria"/>
              </a:rPr>
              <a:t>parts,  </a:t>
            </a:r>
            <a:r>
              <a:rPr sz="1553" spc="155" dirty="0">
                <a:latin typeface="Cambria"/>
                <a:cs typeface="Cambria"/>
              </a:rPr>
              <a:t>such </a:t>
            </a:r>
            <a:r>
              <a:rPr sz="1553" spc="136" dirty="0">
                <a:latin typeface="Cambria"/>
                <a:cs typeface="Cambria"/>
              </a:rPr>
              <a:t>as </a:t>
            </a:r>
            <a:r>
              <a:rPr sz="1553" spc="182" dirty="0">
                <a:latin typeface="Cambria"/>
                <a:cs typeface="Cambria"/>
              </a:rPr>
              <a:t>CPU, </a:t>
            </a:r>
            <a:r>
              <a:rPr sz="1553" spc="18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data </a:t>
            </a:r>
            <a:r>
              <a:rPr sz="1553" spc="84" dirty="0">
                <a:latin typeface="Cambria"/>
                <a:cs typeface="Cambria"/>
              </a:rPr>
              <a:t>processors, multiprocessors, memory </a:t>
            </a:r>
            <a:r>
              <a:rPr sz="1553" spc="71" dirty="0">
                <a:latin typeface="Cambria"/>
                <a:cs typeface="Cambria"/>
              </a:rPr>
              <a:t>controllers 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direct</a:t>
            </a:r>
            <a:r>
              <a:rPr sz="1553" spc="6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memory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access.</a:t>
            </a:r>
            <a:r>
              <a:rPr sz="1553" spc="12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This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part</a:t>
            </a:r>
            <a:r>
              <a:rPr sz="1553" spc="84" dirty="0">
                <a:latin typeface="Cambria"/>
                <a:cs typeface="Cambria"/>
              </a:rPr>
              <a:t> is</a:t>
            </a:r>
            <a:r>
              <a:rPr sz="1553" spc="91" dirty="0">
                <a:latin typeface="Cambria"/>
                <a:cs typeface="Cambria"/>
              </a:rPr>
              <a:t> 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actual </a:t>
            </a:r>
            <a:r>
              <a:rPr sz="1553" spc="116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computer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system.</a:t>
            </a:r>
            <a:endParaRPr sz="1553">
              <a:latin typeface="Cambria"/>
              <a:cs typeface="Cambria"/>
            </a:endParaRPr>
          </a:p>
          <a:p>
            <a:pPr marL="1609847" lvl="2" indent="-296659" algn="just">
              <a:spcBef>
                <a:spcPts val="233"/>
              </a:spcBef>
              <a:buFont typeface="Wingdings"/>
              <a:buChar char=""/>
              <a:tabLst>
                <a:tab pos="1610668" algn="l"/>
              </a:tabLst>
            </a:pPr>
            <a:r>
              <a:rPr sz="1553" spc="91" dirty="0">
                <a:latin typeface="Cambria"/>
                <a:cs typeface="Cambria"/>
              </a:rPr>
              <a:t>Instruction</a:t>
            </a:r>
            <a:r>
              <a:rPr sz="1553" spc="110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Set</a:t>
            </a:r>
            <a:r>
              <a:rPr sz="1553" spc="110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Architecture:</a:t>
            </a:r>
            <a:endParaRPr sz="1553">
              <a:latin typeface="Cambria"/>
              <a:cs typeface="Cambria"/>
            </a:endParaRPr>
          </a:p>
          <a:p>
            <a:pPr marL="2201519" marR="6575" lvl="3" indent="-295837" algn="just">
              <a:lnSpc>
                <a:spcPct val="112300"/>
              </a:lnSpc>
              <a:spcBef>
                <a:spcPts val="116"/>
              </a:spcBef>
              <a:buFont typeface="Symbol"/>
              <a:buChar char=""/>
              <a:tabLst>
                <a:tab pos="2202342" algn="l"/>
              </a:tabLst>
            </a:pPr>
            <a:r>
              <a:rPr sz="1553" spc="84" dirty="0">
                <a:latin typeface="Cambria"/>
                <a:cs typeface="Cambria"/>
              </a:rPr>
              <a:t>This </a:t>
            </a:r>
            <a:r>
              <a:rPr sz="1553" spc="103" dirty="0">
                <a:latin typeface="Cambria"/>
                <a:cs typeface="Cambria"/>
              </a:rPr>
              <a:t>includes </a:t>
            </a:r>
            <a:r>
              <a:rPr sz="1553" spc="91" dirty="0">
                <a:latin typeface="Cambria"/>
                <a:cs typeface="Cambria"/>
              </a:rPr>
              <a:t>the CPU</a:t>
            </a:r>
            <a:r>
              <a:rPr sz="1553" spc="91" dirty="0">
                <a:latin typeface="Trebuchet MS"/>
                <a:cs typeface="Trebuchet MS"/>
              </a:rPr>
              <a:t>’</a:t>
            </a:r>
            <a:r>
              <a:rPr sz="1553" spc="91" dirty="0">
                <a:latin typeface="Cambria"/>
                <a:cs typeface="Cambria"/>
              </a:rPr>
              <a:t>s </a:t>
            </a:r>
            <a:r>
              <a:rPr sz="1553" spc="103" dirty="0">
                <a:latin typeface="Cambria"/>
                <a:cs typeface="Cambria"/>
              </a:rPr>
              <a:t>functions </a:t>
            </a:r>
            <a:r>
              <a:rPr sz="1553" spc="130" dirty="0">
                <a:latin typeface="Cambria"/>
                <a:cs typeface="Cambria"/>
              </a:rPr>
              <a:t>and </a:t>
            </a:r>
            <a:r>
              <a:rPr sz="1553" spc="78" dirty="0">
                <a:latin typeface="Cambria"/>
                <a:cs typeface="Cambria"/>
              </a:rPr>
              <a:t>capabilities;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CPU</a:t>
            </a:r>
            <a:r>
              <a:rPr sz="1553" spc="91" dirty="0">
                <a:latin typeface="Trebuchet MS"/>
                <a:cs typeface="Trebuchet MS"/>
              </a:rPr>
              <a:t>’</a:t>
            </a:r>
            <a:r>
              <a:rPr sz="1553" spc="91" dirty="0">
                <a:latin typeface="Cambria"/>
                <a:cs typeface="Cambria"/>
              </a:rPr>
              <a:t>s </a:t>
            </a:r>
            <a:r>
              <a:rPr sz="1553" spc="84" dirty="0">
                <a:latin typeface="Cambria"/>
                <a:cs typeface="Cambria"/>
              </a:rPr>
              <a:t>programming </a:t>
            </a:r>
            <a:r>
              <a:rPr sz="1553" spc="116" dirty="0">
                <a:latin typeface="Cambria"/>
                <a:cs typeface="Cambria"/>
              </a:rPr>
              <a:t>language, </a:t>
            </a:r>
            <a:r>
              <a:rPr sz="1553" spc="103" dirty="0">
                <a:latin typeface="Cambria"/>
                <a:cs typeface="Cambria"/>
              </a:rPr>
              <a:t>data </a:t>
            </a:r>
            <a:r>
              <a:rPr sz="1553" spc="97" dirty="0">
                <a:latin typeface="Cambria"/>
                <a:cs typeface="Cambria"/>
              </a:rPr>
              <a:t>formats, </a:t>
            </a:r>
            <a:r>
              <a:rPr sz="1553" spc="71" dirty="0">
                <a:latin typeface="Cambria"/>
                <a:cs typeface="Cambria"/>
              </a:rPr>
              <a:t>processor 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register</a:t>
            </a:r>
            <a:r>
              <a:rPr sz="1553" spc="6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types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instructions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used</a:t>
            </a:r>
            <a:r>
              <a:rPr sz="1553" spc="123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by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computer 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programmers. </a:t>
            </a:r>
            <a:r>
              <a:rPr sz="1553" spc="84" dirty="0">
                <a:latin typeface="Cambria"/>
                <a:cs typeface="Cambria"/>
              </a:rPr>
              <a:t>This </a:t>
            </a:r>
            <a:r>
              <a:rPr sz="1553" spc="78" dirty="0">
                <a:latin typeface="Cambria"/>
                <a:cs typeface="Cambria"/>
              </a:rPr>
              <a:t>part </a:t>
            </a:r>
            <a:r>
              <a:rPr sz="1553" spc="84" dirty="0">
                <a:latin typeface="Cambria"/>
                <a:cs typeface="Cambria"/>
              </a:rPr>
              <a:t>is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65" dirty="0">
                <a:latin typeface="Cambria"/>
                <a:cs typeface="Cambria"/>
              </a:rPr>
              <a:t>software </a:t>
            </a:r>
            <a:r>
              <a:rPr sz="1553" spc="110" dirty="0">
                <a:latin typeface="Cambria"/>
                <a:cs typeface="Cambria"/>
              </a:rPr>
              <a:t>that </a:t>
            </a:r>
            <a:r>
              <a:rPr sz="1553" spc="130" dirty="0">
                <a:latin typeface="Cambria"/>
                <a:cs typeface="Cambria"/>
              </a:rPr>
              <a:t>makes </a:t>
            </a:r>
            <a:r>
              <a:rPr sz="1553" spc="45" dirty="0">
                <a:latin typeface="Cambria"/>
                <a:cs typeface="Cambria"/>
              </a:rPr>
              <a:t>it </a:t>
            </a:r>
            <a:r>
              <a:rPr sz="1553" spc="52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run, </a:t>
            </a:r>
            <a:r>
              <a:rPr sz="1553" spc="155" dirty="0">
                <a:latin typeface="Cambria"/>
                <a:cs typeface="Cambria"/>
              </a:rPr>
              <a:t>such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Windows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Photoshop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etc.</a:t>
            </a:r>
            <a:endParaRPr sz="1553">
              <a:latin typeface="Cambria"/>
              <a:cs typeface="Cambria"/>
            </a:endParaRPr>
          </a:p>
          <a:p>
            <a:pPr marL="1609847" lvl="2" indent="-296659" algn="just">
              <a:spcBef>
                <a:spcPts val="233"/>
              </a:spcBef>
              <a:buFont typeface="Wingdings"/>
              <a:buChar char=""/>
              <a:tabLst>
                <a:tab pos="1610668" algn="l"/>
              </a:tabLst>
            </a:pPr>
            <a:r>
              <a:rPr sz="1553" spc="84" dirty="0">
                <a:latin typeface="Cambria"/>
                <a:cs typeface="Cambria"/>
              </a:rPr>
              <a:t>Microarchitecture:</a:t>
            </a:r>
            <a:endParaRPr sz="1553">
              <a:latin typeface="Cambria"/>
              <a:cs typeface="Cambria"/>
            </a:endParaRPr>
          </a:p>
          <a:p>
            <a:pPr marL="2201519" marR="8218" lvl="3" indent="-295837" algn="just">
              <a:lnSpc>
                <a:spcPct val="112100"/>
              </a:lnSpc>
              <a:spcBef>
                <a:spcPts val="116"/>
              </a:spcBef>
              <a:buFont typeface="Symbol"/>
              <a:buChar char=""/>
              <a:tabLst>
                <a:tab pos="2202342" algn="l"/>
              </a:tabLst>
            </a:pPr>
            <a:r>
              <a:rPr sz="1553" spc="84" dirty="0">
                <a:latin typeface="Cambria"/>
                <a:cs typeface="Cambria"/>
              </a:rPr>
              <a:t>This </a:t>
            </a:r>
            <a:r>
              <a:rPr sz="1553" spc="71" dirty="0">
                <a:latin typeface="Cambria"/>
                <a:cs typeface="Cambria"/>
              </a:rPr>
              <a:t>defines 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110" dirty="0">
                <a:latin typeface="Cambria"/>
                <a:cs typeface="Cambria"/>
              </a:rPr>
              <a:t>data </a:t>
            </a:r>
            <a:r>
              <a:rPr sz="1553" spc="84" dirty="0">
                <a:latin typeface="Cambria"/>
                <a:cs typeface="Cambria"/>
              </a:rPr>
              <a:t>processing </a:t>
            </a:r>
            <a:r>
              <a:rPr sz="1553" spc="130" dirty="0">
                <a:latin typeface="Cambria"/>
                <a:cs typeface="Cambria"/>
              </a:rPr>
              <a:t>and </a:t>
            </a:r>
            <a:r>
              <a:rPr sz="1553" spc="78" dirty="0">
                <a:latin typeface="Cambria"/>
                <a:cs typeface="Cambria"/>
              </a:rPr>
              <a:t>storage  element 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4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data </a:t>
            </a:r>
            <a:r>
              <a:rPr sz="1553" spc="116" dirty="0">
                <a:latin typeface="Cambria"/>
                <a:cs typeface="Cambria"/>
              </a:rPr>
              <a:t>paths </a:t>
            </a:r>
            <a:r>
              <a:rPr sz="1553" spc="130" dirty="0">
                <a:latin typeface="Cambria"/>
                <a:cs typeface="Cambria"/>
              </a:rPr>
              <a:t>and </a:t>
            </a:r>
            <a:r>
              <a:rPr sz="1553" spc="65" dirty="0">
                <a:latin typeface="Cambria"/>
                <a:cs typeface="Cambria"/>
              </a:rPr>
              <a:t>how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they  </a:t>
            </a:r>
            <a:r>
              <a:rPr sz="1553" spc="110" dirty="0">
                <a:latin typeface="Cambria"/>
                <a:cs typeface="Cambria"/>
              </a:rPr>
              <a:t>should </a:t>
            </a:r>
            <a:r>
              <a:rPr sz="1553" spc="78" dirty="0">
                <a:latin typeface="Cambria"/>
                <a:cs typeface="Cambria"/>
              </a:rPr>
              <a:t>be  </a:t>
            </a:r>
            <a:r>
              <a:rPr sz="1553" spc="84" dirty="0">
                <a:latin typeface="Cambria"/>
                <a:cs typeface="Cambria"/>
              </a:rPr>
              <a:t>implemented 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into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instruction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set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architecture.</a:t>
            </a:r>
            <a:endParaRPr sz="1553">
              <a:latin typeface="Cambria"/>
              <a:cs typeface="Cambria"/>
            </a:endParaRPr>
          </a:p>
          <a:p>
            <a:pPr marL="426498" indent="-296659" algn="just">
              <a:spcBef>
                <a:spcPts val="343"/>
              </a:spcBef>
              <a:buFont typeface="Symbol"/>
              <a:buChar char=""/>
              <a:tabLst>
                <a:tab pos="427320" algn="l"/>
              </a:tabLst>
            </a:pPr>
            <a:r>
              <a:rPr sz="1553" b="1" spc="84" dirty="0">
                <a:latin typeface="Cambria"/>
                <a:cs typeface="Cambria"/>
              </a:rPr>
              <a:t>Digital</a:t>
            </a:r>
            <a:r>
              <a:rPr sz="1553" b="1" spc="155" dirty="0">
                <a:latin typeface="Cambria"/>
                <a:cs typeface="Cambria"/>
              </a:rPr>
              <a:t> </a:t>
            </a:r>
            <a:r>
              <a:rPr sz="1553" b="1" spc="103" dirty="0">
                <a:latin typeface="Cambria"/>
                <a:cs typeface="Cambria"/>
              </a:rPr>
              <a:t>Computers:</a:t>
            </a:r>
            <a:endParaRPr sz="1553">
              <a:latin typeface="Cambria"/>
              <a:cs typeface="Cambria"/>
            </a:endParaRPr>
          </a:p>
          <a:p>
            <a:pPr marL="1018172" marR="12326" lvl="1" indent="-295837" algn="just">
              <a:lnSpc>
                <a:spcPts val="2096"/>
              </a:lnSpc>
              <a:spcBef>
                <a:spcPts val="91"/>
              </a:spcBef>
              <a:buFont typeface="Courier New"/>
              <a:buChar char="o"/>
              <a:tabLst>
                <a:tab pos="1018994" algn="l"/>
              </a:tabLst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digital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computer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digital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system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that</a:t>
            </a:r>
            <a:r>
              <a:rPr sz="1553" spc="116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performs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various 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computational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tasks.</a:t>
            </a:r>
            <a:endParaRPr sz="1553">
              <a:latin typeface="Cambria"/>
              <a:cs typeface="Cambria"/>
            </a:endParaRPr>
          </a:p>
          <a:p>
            <a:pPr marL="1018172" marR="9861" lvl="1" indent="-295837" algn="just">
              <a:lnSpc>
                <a:spcPts val="2096"/>
              </a:lnSpc>
              <a:buFont typeface="Courier New"/>
              <a:buChar char="o"/>
              <a:tabLst>
                <a:tab pos="1018994" algn="l"/>
              </a:tabLst>
            </a:pPr>
            <a:r>
              <a:rPr sz="1553" spc="84" dirty="0">
                <a:latin typeface="Cambria"/>
                <a:cs typeface="Cambria"/>
              </a:rPr>
              <a:t>Digital </a:t>
            </a:r>
            <a:r>
              <a:rPr sz="1553" spc="116" dirty="0">
                <a:latin typeface="Cambria"/>
                <a:cs typeface="Cambria"/>
              </a:rPr>
              <a:t>Computers </a:t>
            </a:r>
            <a:r>
              <a:rPr sz="1553" spc="123" dirty="0">
                <a:latin typeface="Cambria"/>
                <a:cs typeface="Cambria"/>
              </a:rPr>
              <a:t>use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84" dirty="0">
                <a:latin typeface="Cambria"/>
                <a:cs typeface="Cambria"/>
              </a:rPr>
              <a:t>binary </a:t>
            </a:r>
            <a:r>
              <a:rPr sz="1553" spc="116" dirty="0">
                <a:latin typeface="Cambria"/>
                <a:cs typeface="Cambria"/>
              </a:rPr>
              <a:t>number </a:t>
            </a:r>
            <a:r>
              <a:rPr sz="1553" spc="110" dirty="0">
                <a:latin typeface="Cambria"/>
                <a:cs typeface="Cambria"/>
              </a:rPr>
              <a:t>system, </a:t>
            </a:r>
            <a:r>
              <a:rPr sz="1553" spc="97" dirty="0">
                <a:latin typeface="Cambria"/>
                <a:cs typeface="Cambria"/>
              </a:rPr>
              <a:t>which </a:t>
            </a:r>
            <a:r>
              <a:rPr sz="1553" spc="148" dirty="0">
                <a:latin typeface="Cambria"/>
                <a:cs typeface="Cambria"/>
              </a:rPr>
              <a:t>has </a:t>
            </a:r>
            <a:r>
              <a:rPr sz="1553" spc="39" dirty="0">
                <a:latin typeface="Cambria"/>
                <a:cs typeface="Cambria"/>
              </a:rPr>
              <a:t>two </a:t>
            </a:r>
            <a:r>
              <a:rPr sz="1553" spc="45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digits: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0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1.</a:t>
            </a:r>
            <a:endParaRPr sz="1553">
              <a:latin typeface="Cambria"/>
              <a:cs typeface="Cambria"/>
            </a:endParaRPr>
          </a:p>
          <a:p>
            <a:pPr marL="1609847" lvl="2" indent="-296659" algn="just">
              <a:spcBef>
                <a:spcPts val="130"/>
              </a:spcBef>
              <a:buFont typeface="Wingdings"/>
              <a:buChar char=""/>
              <a:tabLst>
                <a:tab pos="1610668" algn="l"/>
              </a:tabLst>
            </a:pPr>
            <a:r>
              <a:rPr sz="1553" spc="84" dirty="0">
                <a:latin typeface="Cambria"/>
                <a:cs typeface="Cambria"/>
              </a:rPr>
              <a:t>A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binary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digit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called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bit.</a:t>
            </a:r>
            <a:endParaRPr sz="1553">
              <a:latin typeface="Cambria"/>
              <a:cs typeface="Cambria"/>
            </a:endParaRPr>
          </a:p>
          <a:p>
            <a:pPr marL="1018172" lvl="1" indent="-296659" algn="just">
              <a:spcBef>
                <a:spcPts val="233"/>
              </a:spcBef>
              <a:buFont typeface="Courier New"/>
              <a:buChar char="o"/>
              <a:tabLst>
                <a:tab pos="1018994" algn="l"/>
              </a:tabLst>
            </a:pPr>
            <a:r>
              <a:rPr sz="1553" spc="78" dirty="0">
                <a:latin typeface="Cambria"/>
                <a:cs typeface="Cambria"/>
              </a:rPr>
              <a:t>Information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represented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in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digital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computers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in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groups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bits.</a:t>
            </a:r>
            <a:endParaRPr sz="1553">
              <a:latin typeface="Cambria"/>
              <a:cs typeface="Cambria"/>
            </a:endParaRPr>
          </a:p>
          <a:p>
            <a:pPr marL="1018172" marR="9861" lvl="1" indent="-295837" algn="just">
              <a:lnSpc>
                <a:spcPct val="112500"/>
              </a:lnSpc>
              <a:buFont typeface="Courier New"/>
              <a:buChar char="o"/>
              <a:tabLst>
                <a:tab pos="1018994" algn="l"/>
              </a:tabLst>
            </a:pPr>
            <a:r>
              <a:rPr sz="1553" spc="123" dirty="0">
                <a:latin typeface="Cambria"/>
                <a:cs typeface="Cambria"/>
              </a:rPr>
              <a:t>By </a:t>
            </a:r>
            <a:r>
              <a:rPr sz="1553" spc="110" dirty="0">
                <a:latin typeface="Cambria"/>
                <a:cs typeface="Cambria"/>
              </a:rPr>
              <a:t>using </a:t>
            </a:r>
            <a:r>
              <a:rPr sz="1553" spc="84" dirty="0">
                <a:latin typeface="Cambria"/>
                <a:cs typeface="Cambria"/>
              </a:rPr>
              <a:t>various coding </a:t>
            </a:r>
            <a:r>
              <a:rPr sz="1553" spc="110" dirty="0">
                <a:latin typeface="Cambria"/>
                <a:cs typeface="Cambria"/>
              </a:rPr>
              <a:t>techniques, </a:t>
            </a:r>
            <a:r>
              <a:rPr sz="1553" spc="97" dirty="0">
                <a:latin typeface="Cambria"/>
                <a:cs typeface="Cambria"/>
              </a:rPr>
              <a:t>groups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78" dirty="0">
                <a:latin typeface="Cambria"/>
                <a:cs typeface="Cambria"/>
              </a:rPr>
              <a:t>bits </a:t>
            </a:r>
            <a:r>
              <a:rPr sz="1553" spc="136" dirty="0">
                <a:latin typeface="Cambria"/>
                <a:cs typeface="Cambria"/>
              </a:rPr>
              <a:t>can </a:t>
            </a:r>
            <a:r>
              <a:rPr sz="1553" spc="78" dirty="0">
                <a:latin typeface="Cambria"/>
                <a:cs typeface="Cambria"/>
              </a:rPr>
              <a:t>be </a:t>
            </a:r>
            <a:r>
              <a:rPr sz="1553" spc="110" dirty="0">
                <a:latin typeface="Cambria"/>
                <a:cs typeface="Cambria"/>
              </a:rPr>
              <a:t>made </a:t>
            </a:r>
            <a:r>
              <a:rPr sz="1553" spc="52" dirty="0">
                <a:latin typeface="Cambria"/>
                <a:cs typeface="Cambria"/>
              </a:rPr>
              <a:t>to </a:t>
            </a:r>
            <a:r>
              <a:rPr sz="1553" spc="59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represent </a:t>
            </a:r>
            <a:r>
              <a:rPr sz="1553" spc="84" dirty="0">
                <a:latin typeface="Cambria"/>
                <a:cs typeface="Cambria"/>
              </a:rPr>
              <a:t>not </a:t>
            </a:r>
            <a:r>
              <a:rPr sz="1553" spc="71" dirty="0">
                <a:latin typeface="Cambria"/>
                <a:cs typeface="Cambria"/>
              </a:rPr>
              <a:t>only </a:t>
            </a:r>
            <a:r>
              <a:rPr sz="1553" spc="91" dirty="0">
                <a:latin typeface="Cambria"/>
                <a:cs typeface="Cambria"/>
              </a:rPr>
              <a:t>binary </a:t>
            </a:r>
            <a:r>
              <a:rPr sz="1553" spc="116" dirty="0">
                <a:latin typeface="Cambria"/>
                <a:cs typeface="Cambria"/>
              </a:rPr>
              <a:t>numbers but </a:t>
            </a:r>
            <a:r>
              <a:rPr sz="1553" spc="91" dirty="0">
                <a:latin typeface="Cambria"/>
                <a:cs typeface="Cambria"/>
              </a:rPr>
              <a:t>also </a:t>
            </a:r>
            <a:r>
              <a:rPr sz="1553" spc="65" dirty="0">
                <a:latin typeface="Cambria"/>
                <a:cs typeface="Cambria"/>
              </a:rPr>
              <a:t>discrete </a:t>
            </a:r>
            <a:r>
              <a:rPr sz="1553" spc="97" dirty="0">
                <a:latin typeface="Cambria"/>
                <a:cs typeface="Cambria"/>
              </a:rPr>
              <a:t>symbols </a:t>
            </a:r>
            <a:r>
              <a:rPr sz="1553" spc="155" dirty="0">
                <a:latin typeface="Cambria"/>
                <a:cs typeface="Cambria"/>
              </a:rPr>
              <a:t>such 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decimal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letters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alphabet.</a:t>
            </a:r>
            <a:endParaRPr sz="1553">
              <a:latin typeface="Cambria"/>
              <a:cs typeface="Cambria"/>
            </a:endParaRPr>
          </a:p>
          <a:p>
            <a:pPr marL="426498" indent="-296659" algn="just">
              <a:spcBef>
                <a:spcPts val="343"/>
              </a:spcBef>
              <a:buFont typeface="Symbol"/>
              <a:buChar char=""/>
              <a:tabLst>
                <a:tab pos="427320" algn="l"/>
              </a:tabLst>
            </a:pPr>
            <a:r>
              <a:rPr sz="1553" b="1" spc="103" dirty="0">
                <a:latin typeface="Cambria"/>
                <a:cs typeface="Cambria"/>
              </a:rPr>
              <a:t>Logic</a:t>
            </a:r>
            <a:r>
              <a:rPr sz="1553" b="1" spc="130" dirty="0">
                <a:latin typeface="Cambria"/>
                <a:cs typeface="Cambria"/>
              </a:rPr>
              <a:t> </a:t>
            </a:r>
            <a:r>
              <a:rPr sz="1553" b="1" spc="110" dirty="0">
                <a:latin typeface="Cambria"/>
                <a:cs typeface="Cambria"/>
              </a:rPr>
              <a:t>Gates:</a:t>
            </a:r>
            <a:endParaRPr sz="1553">
              <a:latin typeface="Cambria"/>
              <a:cs typeface="Cambria"/>
            </a:endParaRPr>
          </a:p>
          <a:p>
            <a:pPr marL="1018172" marR="9861" lvl="1" indent="-295837" algn="just">
              <a:lnSpc>
                <a:spcPts val="2096"/>
              </a:lnSpc>
              <a:spcBef>
                <a:spcPts val="91"/>
              </a:spcBef>
              <a:buFont typeface="Courier New"/>
              <a:buChar char="o"/>
              <a:tabLst>
                <a:tab pos="1018994" algn="l"/>
              </a:tabLst>
            </a:pPr>
            <a:r>
              <a:rPr sz="1553" spc="103" dirty="0">
                <a:latin typeface="Cambria"/>
                <a:cs typeface="Cambria"/>
              </a:rPr>
              <a:t>Binary </a:t>
            </a:r>
            <a:r>
              <a:rPr sz="1553" spc="78" dirty="0">
                <a:latin typeface="Cambria"/>
                <a:cs typeface="Cambria"/>
              </a:rPr>
              <a:t>information </a:t>
            </a:r>
            <a:r>
              <a:rPr sz="1553" spc="84" dirty="0">
                <a:latin typeface="Cambria"/>
                <a:cs typeface="Cambria"/>
              </a:rPr>
              <a:t>is </a:t>
            </a:r>
            <a:r>
              <a:rPr sz="1553" spc="71" dirty="0">
                <a:latin typeface="Cambria"/>
                <a:cs typeface="Cambria"/>
              </a:rPr>
              <a:t>represented </a:t>
            </a:r>
            <a:r>
              <a:rPr sz="1553" spc="91" dirty="0">
                <a:latin typeface="Cambria"/>
                <a:cs typeface="Cambria"/>
              </a:rPr>
              <a:t>in </a:t>
            </a:r>
            <a:r>
              <a:rPr sz="1553" spc="65" dirty="0">
                <a:latin typeface="Cambria"/>
                <a:cs typeface="Cambria"/>
              </a:rPr>
              <a:t>digital </a:t>
            </a:r>
            <a:r>
              <a:rPr sz="1553" spc="97" dirty="0">
                <a:latin typeface="Cambria"/>
                <a:cs typeface="Cambria"/>
              </a:rPr>
              <a:t>computers </a:t>
            </a:r>
            <a:r>
              <a:rPr sz="1553" spc="78" dirty="0">
                <a:latin typeface="Cambria"/>
                <a:cs typeface="Cambria"/>
              </a:rPr>
              <a:t>by </a:t>
            </a:r>
            <a:r>
              <a:rPr sz="1553" spc="91" dirty="0">
                <a:latin typeface="Cambria"/>
                <a:cs typeface="Cambria"/>
              </a:rPr>
              <a:t>physical 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quantities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called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signals.</a:t>
            </a:r>
            <a:endParaRPr sz="1553">
              <a:latin typeface="Cambria"/>
              <a:cs typeface="Cambria"/>
            </a:endParaRPr>
          </a:p>
          <a:p>
            <a:pPr marL="1018172" marR="13148" lvl="1" indent="-295837" algn="just">
              <a:lnSpc>
                <a:spcPts val="2096"/>
              </a:lnSpc>
              <a:buFont typeface="Courier New"/>
              <a:buChar char="o"/>
              <a:tabLst>
                <a:tab pos="1018994" algn="l"/>
              </a:tabLst>
            </a:pPr>
            <a:r>
              <a:rPr sz="1553" spc="78" dirty="0">
                <a:latin typeface="Cambria"/>
                <a:cs typeface="Cambria"/>
              </a:rPr>
              <a:t>Electric </a:t>
            </a:r>
            <a:r>
              <a:rPr sz="1553" spc="103" dirty="0">
                <a:latin typeface="Cambria"/>
                <a:cs typeface="Cambria"/>
              </a:rPr>
              <a:t>signals </a:t>
            </a:r>
            <a:r>
              <a:rPr sz="1553" spc="155" dirty="0">
                <a:latin typeface="Cambria"/>
                <a:cs typeface="Cambria"/>
              </a:rPr>
              <a:t>such </a:t>
            </a:r>
            <a:r>
              <a:rPr sz="1553" spc="136" dirty="0">
                <a:latin typeface="Cambria"/>
                <a:cs typeface="Cambria"/>
              </a:rPr>
              <a:t>as </a:t>
            </a:r>
            <a:r>
              <a:rPr sz="1553" spc="59" dirty="0">
                <a:latin typeface="Cambria"/>
                <a:cs typeface="Cambria"/>
              </a:rPr>
              <a:t>voltage </a:t>
            </a:r>
            <a:r>
              <a:rPr sz="1553" spc="78" dirty="0">
                <a:latin typeface="Cambria"/>
                <a:cs typeface="Cambria"/>
              </a:rPr>
              <a:t>exist </a:t>
            </a:r>
            <a:r>
              <a:rPr sz="1553" spc="97" dirty="0">
                <a:latin typeface="Cambria"/>
                <a:cs typeface="Cambria"/>
              </a:rPr>
              <a:t>throughout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97" dirty="0">
                <a:latin typeface="Cambria"/>
                <a:cs typeface="Cambria"/>
              </a:rPr>
              <a:t>computer </a:t>
            </a:r>
            <a:r>
              <a:rPr sz="1553" spc="91" dirty="0">
                <a:latin typeface="Cambria"/>
                <a:cs typeface="Cambria"/>
              </a:rPr>
              <a:t>in 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either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one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two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recognizable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states.</a:t>
            </a:r>
            <a:endParaRPr sz="1553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9536" y="-1071583"/>
            <a:ext cx="7432040" cy="9988494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495620" marR="9861" indent="-296659" algn="just">
              <a:lnSpc>
                <a:spcPct val="112500"/>
              </a:lnSpc>
              <a:spcBef>
                <a:spcPts val="130"/>
              </a:spcBef>
              <a:buFont typeface="Wingdings"/>
              <a:buChar char=""/>
              <a:tabLst>
                <a:tab pos="1496442" algn="l"/>
              </a:tabLst>
            </a:pPr>
            <a:r>
              <a:rPr sz="1553" spc="78" dirty="0">
                <a:latin typeface="Cambria"/>
                <a:cs typeface="Cambria"/>
              </a:rPr>
              <a:t>The </a:t>
            </a:r>
            <a:r>
              <a:rPr sz="1553" spc="39" dirty="0">
                <a:latin typeface="Cambria"/>
                <a:cs typeface="Cambria"/>
              </a:rPr>
              <a:t>two  </a:t>
            </a:r>
            <a:r>
              <a:rPr sz="1553" spc="97" dirty="0">
                <a:latin typeface="Cambria"/>
                <a:cs typeface="Cambria"/>
              </a:rPr>
              <a:t>states </a:t>
            </a:r>
            <a:r>
              <a:rPr sz="1553" spc="78" dirty="0">
                <a:latin typeface="Cambria"/>
                <a:cs typeface="Cambria"/>
              </a:rPr>
              <a:t>represent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84" dirty="0">
                <a:latin typeface="Cambria"/>
                <a:cs typeface="Cambria"/>
              </a:rPr>
              <a:t>binary </a:t>
            </a:r>
            <a:r>
              <a:rPr sz="1553" spc="71" dirty="0">
                <a:latin typeface="Cambria"/>
                <a:cs typeface="Cambria"/>
              </a:rPr>
              <a:t>variable </a:t>
            </a:r>
            <a:r>
              <a:rPr sz="1553" spc="110" dirty="0">
                <a:latin typeface="Cambria"/>
                <a:cs typeface="Cambria"/>
              </a:rPr>
              <a:t>that </a:t>
            </a:r>
            <a:r>
              <a:rPr sz="1553" spc="136" dirty="0">
                <a:latin typeface="Cambria"/>
                <a:cs typeface="Cambria"/>
              </a:rPr>
              <a:t>can </a:t>
            </a:r>
            <a:r>
              <a:rPr sz="1553" spc="78" dirty="0">
                <a:latin typeface="Cambria"/>
                <a:cs typeface="Cambria"/>
              </a:rPr>
              <a:t>be </a:t>
            </a:r>
            <a:r>
              <a:rPr sz="1553" spc="97" dirty="0">
                <a:latin typeface="Cambria"/>
                <a:cs typeface="Cambria"/>
              </a:rPr>
              <a:t>equal 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0.</a:t>
            </a:r>
            <a:endParaRPr sz="1553">
              <a:latin typeface="Cambria"/>
              <a:cs typeface="Cambria"/>
            </a:endParaRPr>
          </a:p>
          <a:p>
            <a:pPr marL="2087294" marR="9040" lvl="1" indent="-295837" algn="just">
              <a:lnSpc>
                <a:spcPct val="112200"/>
              </a:lnSpc>
              <a:spcBef>
                <a:spcPts val="110"/>
              </a:spcBef>
              <a:buFont typeface="Symbol"/>
              <a:buChar char=""/>
              <a:tabLst>
                <a:tab pos="2088116" algn="l"/>
              </a:tabLst>
            </a:pPr>
            <a:r>
              <a:rPr sz="1553" spc="155" dirty="0">
                <a:latin typeface="Cambria"/>
                <a:cs typeface="Cambria"/>
              </a:rPr>
              <a:t>E.g. </a:t>
            </a:r>
            <a:r>
              <a:rPr sz="1553" spc="91" dirty="0">
                <a:latin typeface="Cambria"/>
                <a:cs typeface="Cambria"/>
              </a:rPr>
              <a:t>in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84" dirty="0">
                <a:latin typeface="Cambria"/>
                <a:cs typeface="Cambria"/>
              </a:rPr>
              <a:t>particular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computer;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97" dirty="0">
                <a:latin typeface="Cambria"/>
                <a:cs typeface="Cambria"/>
              </a:rPr>
              <a:t>signal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3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148" dirty="0">
                <a:latin typeface="Cambria"/>
                <a:cs typeface="Cambria"/>
              </a:rPr>
              <a:t>V </a:t>
            </a:r>
            <a:r>
              <a:rPr sz="1553" spc="116" dirty="0">
                <a:latin typeface="Cambria"/>
                <a:cs typeface="Cambria"/>
              </a:rPr>
              <a:t>may </a:t>
            </a:r>
            <a:r>
              <a:rPr sz="1553" spc="123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represent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binary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while</a:t>
            </a:r>
            <a:r>
              <a:rPr sz="1553" spc="65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signal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0.5V 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may </a:t>
            </a:r>
            <a:r>
              <a:rPr sz="1553" spc="123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represent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binary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0.</a:t>
            </a:r>
            <a:endParaRPr sz="1553">
              <a:latin typeface="Cambria"/>
              <a:cs typeface="Cambria"/>
            </a:endParaRPr>
          </a:p>
          <a:p>
            <a:pPr marL="903125" marR="10683" indent="-295837" algn="just">
              <a:lnSpc>
                <a:spcPct val="112500"/>
              </a:lnSpc>
              <a:buFont typeface="Courier New"/>
              <a:buChar char="o"/>
              <a:tabLst>
                <a:tab pos="903947" algn="l"/>
              </a:tabLst>
            </a:pPr>
            <a:r>
              <a:rPr sz="1553" spc="78" dirty="0">
                <a:latin typeface="Cambria"/>
                <a:cs typeface="Cambria"/>
              </a:rPr>
              <a:t>The </a:t>
            </a:r>
            <a:r>
              <a:rPr sz="1553" spc="103" dirty="0">
                <a:latin typeface="Cambria"/>
                <a:cs typeface="Cambria"/>
              </a:rPr>
              <a:t>manipulation </a:t>
            </a:r>
            <a:r>
              <a:rPr sz="1553" spc="39" dirty="0">
                <a:latin typeface="Cambria"/>
                <a:cs typeface="Cambria"/>
              </a:rPr>
              <a:t>of</a:t>
            </a:r>
            <a:r>
              <a:rPr sz="1553" spc="4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binary </a:t>
            </a:r>
            <a:r>
              <a:rPr sz="1553" spc="78" dirty="0">
                <a:latin typeface="Cambria"/>
                <a:cs typeface="Cambria"/>
              </a:rPr>
              <a:t>information </a:t>
            </a:r>
            <a:r>
              <a:rPr sz="1553" spc="84" dirty="0">
                <a:latin typeface="Cambria"/>
                <a:cs typeface="Cambria"/>
              </a:rPr>
              <a:t>is done </a:t>
            </a:r>
            <a:r>
              <a:rPr sz="1553" spc="78" dirty="0">
                <a:latin typeface="Cambria"/>
                <a:cs typeface="Cambria"/>
              </a:rPr>
              <a:t>by </a:t>
            </a:r>
            <a:r>
              <a:rPr sz="1553" spc="59" dirty="0">
                <a:latin typeface="Cambria"/>
                <a:cs typeface="Cambria"/>
              </a:rPr>
              <a:t>logic</a:t>
            </a:r>
            <a:r>
              <a:rPr sz="1553" spc="65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circuits 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called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gates.</a:t>
            </a:r>
            <a:endParaRPr sz="1553">
              <a:latin typeface="Cambria"/>
              <a:cs typeface="Cambria"/>
            </a:endParaRPr>
          </a:p>
          <a:p>
            <a:pPr marL="1495620" marR="6575" lvl="1" indent="-296659" algn="just">
              <a:lnSpc>
                <a:spcPct val="112500"/>
              </a:lnSpc>
              <a:buFont typeface="Wingdings"/>
              <a:buChar char=""/>
              <a:tabLst>
                <a:tab pos="1496442" algn="l"/>
              </a:tabLst>
            </a:pPr>
            <a:r>
              <a:rPr sz="1553" spc="136" dirty="0">
                <a:latin typeface="Cambria"/>
                <a:cs typeface="Cambria"/>
              </a:rPr>
              <a:t>Gates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blocks </a:t>
            </a:r>
            <a:r>
              <a:rPr sz="1553" spc="32" dirty="0">
                <a:latin typeface="Cambria"/>
                <a:cs typeface="Cambria"/>
              </a:rPr>
              <a:t>of  </a:t>
            </a:r>
            <a:r>
              <a:rPr sz="1553" spc="78" dirty="0">
                <a:latin typeface="Cambria"/>
                <a:cs typeface="Cambria"/>
              </a:rPr>
              <a:t>hardware  </a:t>
            </a:r>
            <a:r>
              <a:rPr sz="1553" spc="110" dirty="0">
                <a:latin typeface="Cambria"/>
                <a:cs typeface="Cambria"/>
              </a:rPr>
              <a:t>that </a:t>
            </a:r>
            <a:r>
              <a:rPr sz="1553" spc="91" dirty="0">
                <a:latin typeface="Cambria"/>
                <a:cs typeface="Cambria"/>
              </a:rPr>
              <a:t>produce </a:t>
            </a:r>
            <a:r>
              <a:rPr sz="1553" spc="103" dirty="0">
                <a:latin typeface="Cambria"/>
                <a:cs typeface="Cambria"/>
              </a:rPr>
              <a:t>signals </a:t>
            </a:r>
            <a:r>
              <a:rPr sz="1553" spc="32" dirty="0">
                <a:latin typeface="Cambria"/>
                <a:cs typeface="Cambria"/>
              </a:rPr>
              <a:t>of  </a:t>
            </a:r>
            <a:r>
              <a:rPr sz="1553" spc="84" dirty="0">
                <a:latin typeface="Cambria"/>
                <a:cs typeface="Cambria"/>
              </a:rPr>
              <a:t>binary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0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when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logic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requirements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satisfied.</a:t>
            </a:r>
            <a:endParaRPr sz="1553">
              <a:latin typeface="Cambria"/>
              <a:cs typeface="Cambria"/>
            </a:endParaRPr>
          </a:p>
          <a:p>
            <a:pPr marL="903125" marR="9040" indent="-295837" algn="just">
              <a:lnSpc>
                <a:spcPct val="112500"/>
              </a:lnSpc>
              <a:buFont typeface="Courier New"/>
              <a:buChar char="o"/>
              <a:tabLst>
                <a:tab pos="903947" algn="l"/>
              </a:tabLst>
            </a:pPr>
            <a:r>
              <a:rPr sz="1553" spc="78" dirty="0">
                <a:latin typeface="Cambria"/>
                <a:cs typeface="Cambria"/>
              </a:rPr>
              <a:t>The </a:t>
            </a:r>
            <a:r>
              <a:rPr sz="1553" spc="103" dirty="0">
                <a:latin typeface="Cambria"/>
                <a:cs typeface="Cambria"/>
              </a:rPr>
              <a:t>input-output </a:t>
            </a:r>
            <a:r>
              <a:rPr sz="1553" spc="78" dirty="0">
                <a:latin typeface="Cambria"/>
                <a:cs typeface="Cambria"/>
              </a:rPr>
              <a:t>relationship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84" dirty="0">
                <a:latin typeface="Cambria"/>
                <a:cs typeface="Cambria"/>
              </a:rPr>
              <a:t>binary </a:t>
            </a:r>
            <a:r>
              <a:rPr sz="1553" spc="78" dirty="0">
                <a:latin typeface="Cambria"/>
                <a:cs typeface="Cambria"/>
              </a:rPr>
              <a:t>variables </a:t>
            </a:r>
            <a:r>
              <a:rPr sz="1553" spc="32" dirty="0">
                <a:latin typeface="Cambria"/>
                <a:cs typeface="Cambria"/>
              </a:rPr>
              <a:t>for </a:t>
            </a:r>
            <a:r>
              <a:rPr sz="1553" spc="123" dirty="0">
                <a:latin typeface="Cambria"/>
                <a:cs typeface="Cambria"/>
              </a:rPr>
              <a:t>each </a:t>
            </a:r>
            <a:r>
              <a:rPr sz="1553" spc="78" dirty="0">
                <a:latin typeface="Cambria"/>
                <a:cs typeface="Cambria"/>
              </a:rPr>
              <a:t>gate 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can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represented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in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tabular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form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by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truth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table.</a:t>
            </a:r>
            <a:endParaRPr sz="1553">
              <a:latin typeface="Cambria"/>
              <a:cs typeface="Cambria"/>
            </a:endParaRPr>
          </a:p>
          <a:p>
            <a:pPr marL="903125" indent="-296659" algn="just">
              <a:spcBef>
                <a:spcPts val="233"/>
              </a:spcBef>
              <a:buFont typeface="Courier New"/>
              <a:buChar char="o"/>
              <a:tabLst>
                <a:tab pos="903947" algn="l"/>
              </a:tabLst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various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logic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gates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are: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3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23" dirty="0">
                <a:latin typeface="Cambria"/>
                <a:cs typeface="Cambria"/>
              </a:rPr>
              <a:t>AND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3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88" dirty="0">
                <a:latin typeface="Cambria"/>
                <a:cs typeface="Cambria"/>
              </a:rPr>
              <a:t>OR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9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16" dirty="0">
                <a:latin typeface="Cambria"/>
                <a:cs typeface="Cambria"/>
              </a:rPr>
              <a:t>NOT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3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16" dirty="0">
                <a:latin typeface="Cambria"/>
                <a:cs typeface="Cambria"/>
              </a:rPr>
              <a:t>NAND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3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55" dirty="0">
                <a:latin typeface="Cambria"/>
                <a:cs typeface="Cambria"/>
              </a:rPr>
              <a:t>NOR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3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94" dirty="0">
                <a:latin typeface="Cambria"/>
                <a:cs typeface="Cambria"/>
              </a:rPr>
              <a:t>XOR</a:t>
            </a:r>
            <a:endParaRPr sz="1553">
              <a:latin typeface="Cambria"/>
              <a:cs typeface="Cambria"/>
            </a:endParaRPr>
          </a:p>
          <a:p>
            <a:pPr marL="1495620" lvl="1" indent="-297481">
              <a:spcBef>
                <a:spcPts val="233"/>
              </a:spcBef>
              <a:buFont typeface="Wingdings"/>
              <a:buChar char=""/>
              <a:tabLst>
                <a:tab pos="1495620" algn="l"/>
                <a:tab pos="1496442" algn="l"/>
              </a:tabLst>
            </a:pPr>
            <a:r>
              <a:rPr sz="1553" spc="168" dirty="0">
                <a:latin typeface="Cambria"/>
                <a:cs typeface="Cambria"/>
              </a:rPr>
              <a:t>XNOR</a:t>
            </a:r>
            <a:endParaRPr sz="1553">
              <a:latin typeface="Cambria"/>
              <a:cs typeface="Cambria"/>
            </a:endParaRPr>
          </a:p>
          <a:p>
            <a:pPr marL="311450" indent="-295837" algn="just">
              <a:spcBef>
                <a:spcPts val="343"/>
              </a:spcBef>
              <a:buFont typeface="Symbol"/>
              <a:buChar char=""/>
              <a:tabLst>
                <a:tab pos="312272" algn="l"/>
              </a:tabLst>
            </a:pPr>
            <a:r>
              <a:rPr sz="1553" b="1" spc="52" dirty="0">
                <a:latin typeface="Cambria"/>
                <a:cs typeface="Cambria"/>
              </a:rPr>
              <a:t>Hardware</a:t>
            </a:r>
            <a:r>
              <a:rPr sz="1553" b="1" spc="175" dirty="0">
                <a:latin typeface="Cambria"/>
                <a:cs typeface="Cambria"/>
              </a:rPr>
              <a:t> </a:t>
            </a:r>
            <a:r>
              <a:rPr sz="1553" b="1" spc="91" dirty="0">
                <a:latin typeface="Cambria"/>
                <a:cs typeface="Cambria"/>
              </a:rPr>
              <a:t>Description</a:t>
            </a:r>
            <a:r>
              <a:rPr sz="1553" b="1" spc="182" dirty="0">
                <a:latin typeface="Cambria"/>
                <a:cs typeface="Cambria"/>
              </a:rPr>
              <a:t> </a:t>
            </a:r>
            <a:r>
              <a:rPr sz="1553" b="1" spc="59" dirty="0">
                <a:latin typeface="Cambria"/>
                <a:cs typeface="Cambria"/>
              </a:rPr>
              <a:t>Language(HDL):</a:t>
            </a:r>
            <a:endParaRPr sz="1553">
              <a:latin typeface="Cambria"/>
              <a:cs typeface="Cambria"/>
            </a:endParaRPr>
          </a:p>
          <a:p>
            <a:pPr marL="903125" marR="6575" lvl="1" indent="-295837" algn="just">
              <a:lnSpc>
                <a:spcPts val="2096"/>
              </a:lnSpc>
              <a:spcBef>
                <a:spcPts val="91"/>
              </a:spcBef>
              <a:buFont typeface="Courier New"/>
              <a:buChar char="o"/>
              <a:tabLst>
                <a:tab pos="903947" algn="l"/>
              </a:tabLst>
            </a:pPr>
            <a:r>
              <a:rPr sz="1553" spc="162" dirty="0">
                <a:latin typeface="Cambria"/>
                <a:cs typeface="Cambria"/>
              </a:rPr>
              <a:t>HDL </a:t>
            </a:r>
            <a:r>
              <a:rPr sz="1553" spc="84" dirty="0">
                <a:latin typeface="Cambria"/>
                <a:cs typeface="Cambria"/>
              </a:rPr>
              <a:t>is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97" dirty="0">
                <a:latin typeface="Cambria"/>
                <a:cs typeface="Cambria"/>
              </a:rPr>
              <a:t>textual </a:t>
            </a:r>
            <a:r>
              <a:rPr sz="1553" spc="103" dirty="0">
                <a:latin typeface="Cambria"/>
                <a:cs typeface="Cambria"/>
              </a:rPr>
              <a:t>language </a:t>
            </a:r>
            <a:r>
              <a:rPr sz="1553" spc="110" dirty="0">
                <a:latin typeface="Cambria"/>
                <a:cs typeface="Cambria"/>
              </a:rPr>
              <a:t>that </a:t>
            </a:r>
            <a:r>
              <a:rPr sz="1553" spc="84" dirty="0">
                <a:latin typeface="Cambria"/>
                <a:cs typeface="Cambria"/>
              </a:rPr>
              <a:t>is </a:t>
            </a:r>
            <a:r>
              <a:rPr sz="1553" spc="71" dirty="0">
                <a:latin typeface="Cambria"/>
                <a:cs typeface="Cambria"/>
              </a:rPr>
              <a:t>specifically  </a:t>
            </a:r>
            <a:r>
              <a:rPr sz="1553" spc="84" dirty="0">
                <a:latin typeface="Cambria"/>
                <a:cs typeface="Cambria"/>
              </a:rPr>
              <a:t>intended </a:t>
            </a:r>
            <a:r>
              <a:rPr sz="1553" spc="52" dirty="0">
                <a:latin typeface="Cambria"/>
                <a:cs typeface="Cambria"/>
              </a:rPr>
              <a:t>to  </a:t>
            </a:r>
            <a:r>
              <a:rPr sz="1553" spc="71" dirty="0">
                <a:latin typeface="Cambria"/>
                <a:cs typeface="Cambria"/>
              </a:rPr>
              <a:t>clearly 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concisely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capture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defining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features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digital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design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 </a:t>
            </a:r>
            <a:r>
              <a:rPr sz="1553" spc="59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describe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digital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circuits.</a:t>
            </a:r>
            <a:endParaRPr sz="1553">
              <a:latin typeface="Cambria"/>
              <a:cs typeface="Cambria"/>
            </a:endParaRPr>
          </a:p>
          <a:p>
            <a:pPr marL="1495620" marR="9040" lvl="2" indent="-296659" algn="just">
              <a:lnSpc>
                <a:spcPts val="2096"/>
              </a:lnSpc>
              <a:buFont typeface="Wingdings"/>
              <a:buChar char=""/>
              <a:tabLst>
                <a:tab pos="1496442" algn="l"/>
              </a:tabLst>
            </a:pPr>
            <a:r>
              <a:rPr sz="1553" spc="78" dirty="0">
                <a:latin typeface="Cambria"/>
                <a:cs typeface="Cambria"/>
              </a:rPr>
              <a:t>Another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approach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r>
              <a:rPr sz="1553" spc="59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describe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digital</a:t>
            </a:r>
            <a:r>
              <a:rPr sz="1553" spc="6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circuit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visual 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approach </a:t>
            </a:r>
            <a:r>
              <a:rPr sz="1553" spc="84" dirty="0">
                <a:latin typeface="Cambria"/>
                <a:cs typeface="Cambria"/>
              </a:rPr>
              <a:t>called </a:t>
            </a:r>
            <a:r>
              <a:rPr sz="1553" spc="116" dirty="0">
                <a:latin typeface="Cambria"/>
                <a:cs typeface="Cambria"/>
              </a:rPr>
              <a:t>schematic. </a:t>
            </a:r>
            <a:r>
              <a:rPr sz="1553" spc="97" dirty="0">
                <a:latin typeface="Cambria"/>
                <a:cs typeface="Cambria"/>
              </a:rPr>
              <a:t>In </a:t>
            </a:r>
            <a:r>
              <a:rPr sz="1553" spc="84" dirty="0">
                <a:latin typeface="Cambria"/>
                <a:cs typeface="Cambria"/>
              </a:rPr>
              <a:t>theory, </a:t>
            </a:r>
            <a:r>
              <a:rPr sz="1553" spc="26" dirty="0">
                <a:latin typeface="Cambria"/>
                <a:cs typeface="Cambria"/>
              </a:rPr>
              <a:t>we</a:t>
            </a:r>
            <a:r>
              <a:rPr sz="1553" spc="32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could </a:t>
            </a:r>
            <a:r>
              <a:rPr sz="1553" spc="65" dirty="0">
                <a:latin typeface="Cambria"/>
                <a:cs typeface="Cambria"/>
              </a:rPr>
              <a:t>interpret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82" dirty="0">
                <a:latin typeface="Cambria"/>
                <a:cs typeface="Cambria"/>
              </a:rPr>
              <a:t>CPU</a:t>
            </a:r>
            <a:r>
              <a:rPr sz="1553" spc="453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vast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sea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transistors,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but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it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453" dirty="0">
                <a:latin typeface="Cambria"/>
                <a:cs typeface="Cambria"/>
              </a:rPr>
              <a:t> </a:t>
            </a:r>
            <a:r>
              <a:rPr sz="1553" spc="162" dirty="0">
                <a:latin typeface="Cambria"/>
                <a:cs typeface="Cambria"/>
              </a:rPr>
              <a:t>much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easier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endParaRPr sz="1553">
              <a:latin typeface="Cambria"/>
              <a:cs typeface="Cambria"/>
            </a:endParaRPr>
          </a:p>
          <a:p>
            <a:pPr marL="1495620" marR="8218" algn="just">
              <a:lnSpc>
                <a:spcPts val="2096"/>
              </a:lnSpc>
              <a:spcBef>
                <a:spcPts val="7"/>
              </a:spcBef>
            </a:pPr>
            <a:r>
              <a:rPr sz="1553" spc="65" dirty="0">
                <a:latin typeface="Cambria"/>
                <a:cs typeface="Cambria"/>
              </a:rPr>
              <a:t>organize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transistors </a:t>
            </a:r>
            <a:r>
              <a:rPr sz="1553" spc="71" dirty="0">
                <a:latin typeface="Cambria"/>
                <a:cs typeface="Cambria"/>
              </a:rPr>
              <a:t>into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logic  </a:t>
            </a:r>
            <a:r>
              <a:rPr sz="1553" spc="97" dirty="0">
                <a:latin typeface="Cambria"/>
                <a:cs typeface="Cambria"/>
              </a:rPr>
              <a:t>gates, </a:t>
            </a:r>
            <a:r>
              <a:rPr sz="1553" spc="59" dirty="0">
                <a:latin typeface="Cambria"/>
                <a:cs typeface="Cambria"/>
              </a:rPr>
              <a:t>logic  </a:t>
            </a:r>
            <a:r>
              <a:rPr sz="1553" spc="91" dirty="0">
                <a:latin typeface="Cambria"/>
                <a:cs typeface="Cambria"/>
              </a:rPr>
              <a:t>gates </a:t>
            </a:r>
            <a:r>
              <a:rPr sz="1553" spc="71" dirty="0">
                <a:latin typeface="Cambria"/>
                <a:cs typeface="Cambria"/>
              </a:rPr>
              <a:t>into  </a:t>
            </a:r>
            <a:r>
              <a:rPr sz="1553" spc="84" dirty="0">
                <a:latin typeface="Cambria"/>
                <a:cs typeface="Cambria"/>
              </a:rPr>
              <a:t>adders 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 </a:t>
            </a:r>
            <a:r>
              <a:rPr sz="1553" spc="65" dirty="0">
                <a:latin typeface="Cambria"/>
                <a:cs typeface="Cambria"/>
              </a:rPr>
              <a:t>registers </a:t>
            </a:r>
            <a:r>
              <a:rPr sz="1553" spc="39" dirty="0">
                <a:latin typeface="Cambria"/>
                <a:cs typeface="Cambria"/>
              </a:rPr>
              <a:t>or </a:t>
            </a:r>
            <a:r>
              <a:rPr sz="1553" spc="84" dirty="0">
                <a:latin typeface="Cambria"/>
                <a:cs typeface="Cambria"/>
              </a:rPr>
              <a:t>timing </a:t>
            </a:r>
            <a:r>
              <a:rPr sz="1553" spc="110" dirty="0">
                <a:latin typeface="Cambria"/>
                <a:cs typeface="Cambria"/>
              </a:rPr>
              <a:t>modules, </a:t>
            </a:r>
            <a:r>
              <a:rPr sz="1553" spc="65" dirty="0">
                <a:latin typeface="Cambria"/>
                <a:cs typeface="Cambria"/>
              </a:rPr>
              <a:t>registers </a:t>
            </a:r>
            <a:r>
              <a:rPr sz="1553" spc="71" dirty="0">
                <a:latin typeface="Cambria"/>
                <a:cs typeface="Cambria"/>
              </a:rPr>
              <a:t>into </a:t>
            </a:r>
            <a:r>
              <a:rPr sz="1553" spc="84" dirty="0">
                <a:latin typeface="Cambria"/>
                <a:cs typeface="Cambria"/>
              </a:rPr>
              <a:t>memory </a:t>
            </a:r>
            <a:r>
              <a:rPr sz="1553" spc="130" dirty="0">
                <a:latin typeface="Cambria"/>
                <a:cs typeface="Cambria"/>
              </a:rPr>
              <a:t>banks 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so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forth.</a:t>
            </a:r>
            <a:endParaRPr sz="1553">
              <a:latin typeface="Cambria"/>
              <a:cs typeface="Cambria"/>
            </a:endParaRPr>
          </a:p>
          <a:p>
            <a:pPr marL="2087294" marR="10683" lvl="3" indent="-295837" algn="just">
              <a:lnSpc>
                <a:spcPct val="112100"/>
              </a:lnSpc>
              <a:spcBef>
                <a:spcPts val="7"/>
              </a:spcBef>
              <a:buFont typeface="Symbol"/>
              <a:buChar char=""/>
              <a:tabLst>
                <a:tab pos="2088116" algn="l"/>
              </a:tabLst>
            </a:pPr>
            <a:r>
              <a:rPr sz="1553" spc="84" dirty="0">
                <a:latin typeface="Cambria"/>
                <a:cs typeface="Cambria"/>
              </a:rPr>
              <a:t>This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hierarchical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structure</a:t>
            </a:r>
            <a:r>
              <a:rPr sz="1553" spc="110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allows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162" dirty="0">
                <a:latin typeface="Cambria"/>
                <a:cs typeface="Cambria"/>
              </a:rPr>
              <a:t>us</a:t>
            </a:r>
            <a:r>
              <a:rPr sz="1553" spc="168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r>
              <a:rPr sz="1553" spc="59" dirty="0">
                <a:latin typeface="Cambria"/>
                <a:cs typeface="Cambria"/>
              </a:rPr>
              <a:t> </a:t>
            </a:r>
            <a:r>
              <a:rPr sz="1553" spc="45" dirty="0">
                <a:latin typeface="Cambria"/>
                <a:cs typeface="Cambria"/>
              </a:rPr>
              <a:t>effectively </a:t>
            </a:r>
            <a:r>
              <a:rPr sz="1553" spc="52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represent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65" dirty="0">
                <a:latin typeface="Cambria"/>
                <a:cs typeface="Cambria"/>
              </a:rPr>
              <a:t>digital </a:t>
            </a:r>
            <a:r>
              <a:rPr sz="1553" spc="84" dirty="0">
                <a:latin typeface="Cambria"/>
                <a:cs typeface="Cambria"/>
              </a:rPr>
              <a:t>circuit </a:t>
            </a:r>
            <a:r>
              <a:rPr sz="1553" spc="78" dirty="0">
                <a:latin typeface="Cambria"/>
                <a:cs typeface="Cambria"/>
              </a:rPr>
              <a:t>by </a:t>
            </a:r>
            <a:r>
              <a:rPr sz="1553" spc="130" dirty="0">
                <a:latin typeface="Cambria"/>
                <a:cs typeface="Cambria"/>
              </a:rPr>
              <a:t>means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78" dirty="0">
                <a:latin typeface="Cambria"/>
                <a:cs typeface="Cambria"/>
              </a:rPr>
              <a:t>interconnected 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diagrams.</a:t>
            </a:r>
            <a:endParaRPr sz="1553">
              <a:latin typeface="Cambria"/>
              <a:cs typeface="Cambria"/>
            </a:endParaRPr>
          </a:p>
          <a:p>
            <a:pPr marL="903125" marR="6575" lvl="1" indent="-295837" algn="just">
              <a:lnSpc>
                <a:spcPct val="112500"/>
              </a:lnSpc>
              <a:buFont typeface="Courier New"/>
              <a:buChar char="o"/>
              <a:tabLst>
                <a:tab pos="903947" algn="l"/>
              </a:tabLst>
            </a:pPr>
            <a:r>
              <a:rPr sz="1553" spc="78" dirty="0">
                <a:latin typeface="Cambria"/>
                <a:cs typeface="Cambria"/>
              </a:rPr>
              <a:t>The </a:t>
            </a:r>
            <a:r>
              <a:rPr sz="1553" spc="103" dirty="0">
                <a:latin typeface="Cambria"/>
                <a:cs typeface="Cambria"/>
              </a:rPr>
              <a:t>most </a:t>
            </a:r>
            <a:r>
              <a:rPr sz="1553" spc="84" dirty="0">
                <a:latin typeface="Cambria"/>
                <a:cs typeface="Cambria"/>
              </a:rPr>
              <a:t>popular </a:t>
            </a:r>
            <a:r>
              <a:rPr sz="1553" spc="78" dirty="0">
                <a:latin typeface="Cambria"/>
                <a:cs typeface="Cambria"/>
              </a:rPr>
              <a:t>hardware description </a:t>
            </a:r>
            <a:r>
              <a:rPr sz="1553" spc="110" dirty="0">
                <a:latin typeface="Cambria"/>
                <a:cs typeface="Cambria"/>
              </a:rPr>
              <a:t>languages </a:t>
            </a:r>
            <a:r>
              <a:rPr sz="1553" spc="71" dirty="0">
                <a:latin typeface="Cambria"/>
                <a:cs typeface="Cambria"/>
              </a:rPr>
              <a:t>are </a:t>
            </a:r>
            <a:r>
              <a:rPr sz="1553" spc="52" dirty="0">
                <a:latin typeface="Cambria"/>
                <a:cs typeface="Cambria"/>
              </a:rPr>
              <a:t>Verilog </a:t>
            </a:r>
            <a:r>
              <a:rPr sz="1553" spc="123" dirty="0">
                <a:latin typeface="Cambria"/>
                <a:cs typeface="Cambria"/>
              </a:rPr>
              <a:t>and 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148" dirty="0">
                <a:latin typeface="Cambria"/>
                <a:cs typeface="Cambria"/>
              </a:rPr>
              <a:t>VHDL </a:t>
            </a:r>
            <a:r>
              <a:rPr sz="1553" spc="123" dirty="0">
                <a:latin typeface="Cambria"/>
                <a:cs typeface="Cambria"/>
              </a:rPr>
              <a:t>(VHIC-HDL, </a:t>
            </a:r>
            <a:r>
              <a:rPr sz="1553" spc="65" dirty="0">
                <a:latin typeface="Cambria"/>
                <a:cs typeface="Cambria"/>
              </a:rPr>
              <a:t>Very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High </a:t>
            </a:r>
            <a:r>
              <a:rPr sz="1553" spc="103" dirty="0">
                <a:latin typeface="Cambria"/>
                <a:cs typeface="Cambria"/>
              </a:rPr>
              <a:t>Speed </a:t>
            </a:r>
            <a:r>
              <a:rPr sz="1553" spc="71" dirty="0">
                <a:latin typeface="Cambria"/>
                <a:cs typeface="Cambria"/>
              </a:rPr>
              <a:t>Integrated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Circuit </a:t>
            </a:r>
            <a:r>
              <a:rPr sz="1553" spc="78" dirty="0">
                <a:latin typeface="Cambria"/>
                <a:cs typeface="Cambria"/>
              </a:rPr>
              <a:t>Hardware 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Description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Language).</a:t>
            </a:r>
            <a:endParaRPr sz="1553">
              <a:latin typeface="Cambria"/>
              <a:cs typeface="Cambria"/>
            </a:endParaRPr>
          </a:p>
          <a:p>
            <a:pPr marL="1495620" marR="8218" lvl="2" indent="-296659" algn="just">
              <a:lnSpc>
                <a:spcPts val="2110"/>
              </a:lnSpc>
              <a:spcBef>
                <a:spcPts val="97"/>
              </a:spcBef>
              <a:buFont typeface="Wingdings"/>
              <a:buChar char=""/>
              <a:tabLst>
                <a:tab pos="1496442" algn="l"/>
              </a:tabLst>
            </a:pPr>
            <a:r>
              <a:rPr sz="1553" spc="143" dirty="0">
                <a:latin typeface="Cambria"/>
                <a:cs typeface="Cambria"/>
              </a:rPr>
              <a:t>ABEL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(Advanced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Boolean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Expression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Language)</a:t>
            </a:r>
            <a:r>
              <a:rPr sz="1553" spc="71" dirty="0">
                <a:latin typeface="Wingdings"/>
                <a:cs typeface="Wingdings"/>
              </a:rPr>
              <a:t></a:t>
            </a:r>
            <a:r>
              <a:rPr sz="1553" spc="537" dirty="0">
                <a:latin typeface="Times New Roman"/>
                <a:cs typeface="Times New Roman"/>
              </a:rPr>
              <a:t> </a:t>
            </a:r>
            <a:r>
              <a:rPr sz="1553" spc="71" dirty="0">
                <a:latin typeface="Cambria"/>
                <a:cs typeface="Cambria"/>
              </a:rPr>
              <a:t>now 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obsolete.</a:t>
            </a:r>
            <a:endParaRPr sz="1553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9535" y="-2313105"/>
            <a:ext cx="7427931" cy="834388"/>
          </a:xfrm>
          <a:prstGeom prst="rect">
            <a:avLst/>
          </a:prstGeom>
        </p:spPr>
        <p:txBody>
          <a:bodyPr vert="horz" wrap="square" lIns="0" tIns="43553" rIns="0" bIns="0" rtlCol="0">
            <a:spAutoFit/>
          </a:bodyPr>
          <a:lstStyle/>
          <a:p>
            <a:pPr marL="311450" indent="-295837">
              <a:spcBef>
                <a:spcPts val="343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97" dirty="0">
                <a:latin typeface="Cambria"/>
                <a:cs typeface="Cambria"/>
              </a:rPr>
              <a:t>AND</a:t>
            </a:r>
            <a:r>
              <a:rPr sz="1553" b="1" spc="123" dirty="0">
                <a:latin typeface="Cambria"/>
                <a:cs typeface="Cambria"/>
              </a:rPr>
              <a:t> </a:t>
            </a:r>
            <a:r>
              <a:rPr sz="1553" b="1" spc="116" dirty="0">
                <a:latin typeface="Cambria"/>
                <a:cs typeface="Cambria"/>
              </a:rPr>
              <a:t>Gate:</a:t>
            </a:r>
            <a:endParaRPr sz="1553">
              <a:latin typeface="Cambria"/>
              <a:cs typeface="Cambria"/>
            </a:endParaRPr>
          </a:p>
          <a:p>
            <a:pPr marL="903125" marR="6575" indent="-295837">
              <a:lnSpc>
                <a:spcPts val="2096"/>
              </a:lnSpc>
              <a:spcBef>
                <a:spcPts val="97"/>
              </a:spcBef>
            </a:pPr>
            <a:r>
              <a:rPr sz="1553" dirty="0">
                <a:latin typeface="Courier New"/>
                <a:cs typeface="Courier New"/>
              </a:rPr>
              <a:t>o</a:t>
            </a:r>
            <a:r>
              <a:rPr sz="1553" spc="453" dirty="0">
                <a:latin typeface="Courier New"/>
                <a:cs typeface="Courier New"/>
              </a:rPr>
              <a:t> </a:t>
            </a:r>
            <a:r>
              <a:rPr sz="1553" spc="97" dirty="0">
                <a:latin typeface="Cambria"/>
                <a:cs typeface="Cambria"/>
              </a:rPr>
              <a:t>In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AND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gate;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194" dirty="0">
                <a:latin typeface="Cambria"/>
                <a:cs typeface="Cambria"/>
              </a:rPr>
              <a:t>B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220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both</a:t>
            </a:r>
            <a:r>
              <a:rPr sz="1553" spc="227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equal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1,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otherwise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0.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22813" y="2444752"/>
            <a:ext cx="6246233" cy="1366966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 algn="just">
              <a:lnSpc>
                <a:spcPct val="112599"/>
              </a:lnSpc>
              <a:spcBef>
                <a:spcPts val="130"/>
              </a:spcBef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algebra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operation  </a:t>
            </a:r>
            <a:r>
              <a:rPr sz="1553" spc="91" dirty="0">
                <a:latin typeface="Cambria"/>
                <a:cs typeface="Cambria"/>
              </a:rPr>
              <a:t>symbol </a:t>
            </a:r>
            <a:r>
              <a:rPr sz="1553" spc="32" dirty="0">
                <a:latin typeface="Cambria"/>
                <a:cs typeface="Cambria"/>
              </a:rPr>
              <a:t>of 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123" dirty="0">
                <a:latin typeface="Cambria"/>
                <a:cs typeface="Cambria"/>
              </a:rPr>
              <a:t>AND </a:t>
            </a:r>
            <a:r>
              <a:rPr sz="1553" spc="97" dirty="0">
                <a:latin typeface="Cambria"/>
                <a:cs typeface="Cambria"/>
              </a:rPr>
              <a:t>function </a:t>
            </a:r>
            <a:r>
              <a:rPr sz="1553" spc="84" dirty="0">
                <a:latin typeface="Cambria"/>
                <a:cs typeface="Cambria"/>
              </a:rPr>
              <a:t>is  </a:t>
            </a:r>
            <a:r>
              <a:rPr sz="1553" spc="123" dirty="0">
                <a:latin typeface="Cambria"/>
                <a:cs typeface="Cambria"/>
              </a:rPr>
              <a:t>same </a:t>
            </a:r>
            <a:r>
              <a:rPr sz="1553" spc="130" dirty="0">
                <a:latin typeface="Cambria"/>
                <a:cs typeface="Cambria"/>
              </a:rPr>
              <a:t>as 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84" dirty="0">
                <a:latin typeface="Cambria"/>
                <a:cs typeface="Cambria"/>
              </a:rPr>
              <a:t>multiplication </a:t>
            </a:r>
            <a:r>
              <a:rPr sz="1553" spc="91" dirty="0">
                <a:latin typeface="Cambria"/>
                <a:cs typeface="Cambria"/>
              </a:rPr>
              <a:t>symbol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71" dirty="0">
                <a:latin typeface="Cambria"/>
                <a:cs typeface="Cambria"/>
              </a:rPr>
              <a:t>ordinary </a:t>
            </a:r>
            <a:r>
              <a:rPr sz="1553" spc="97" dirty="0">
                <a:latin typeface="Cambria"/>
                <a:cs typeface="Cambria"/>
              </a:rPr>
              <a:t>arithmetic. </a:t>
            </a:r>
            <a:r>
              <a:rPr sz="1553" spc="52" dirty="0">
                <a:latin typeface="Cambria"/>
                <a:cs typeface="Cambria"/>
              </a:rPr>
              <a:t>We </a:t>
            </a:r>
            <a:r>
              <a:rPr sz="1553" spc="136" dirty="0">
                <a:latin typeface="Cambria"/>
                <a:cs typeface="Cambria"/>
              </a:rPr>
              <a:t>can </a:t>
            </a:r>
            <a:r>
              <a:rPr sz="1553" spc="65" dirty="0">
                <a:latin typeface="Cambria"/>
                <a:cs typeface="Cambria"/>
              </a:rPr>
              <a:t>either 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use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65" dirty="0">
                <a:latin typeface="Cambria"/>
                <a:cs typeface="Cambria"/>
              </a:rPr>
              <a:t>dot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between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78" dirty="0">
                <a:latin typeface="Cambria"/>
                <a:cs typeface="Cambria"/>
              </a:rPr>
              <a:t>variables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4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concatenate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78" dirty="0">
                <a:latin typeface="Cambria"/>
                <a:cs typeface="Cambria"/>
              </a:rPr>
              <a:t>variables 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without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operation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symbol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between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them.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Other 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representations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AND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below: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6976" y="7382570"/>
            <a:ext cx="6542069" cy="556744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>
              <a:lnSpc>
                <a:spcPct val="112500"/>
              </a:lnSpc>
              <a:spcBef>
                <a:spcPts val="130"/>
              </a:spcBef>
            </a:pPr>
            <a:r>
              <a:rPr sz="1553" spc="123" dirty="0">
                <a:latin typeface="Cambria"/>
                <a:cs typeface="Cambria"/>
              </a:rPr>
              <a:t>AND</a:t>
            </a:r>
            <a:r>
              <a:rPr sz="1553" spc="272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gates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may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have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more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than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two</a:t>
            </a:r>
            <a:r>
              <a:rPr sz="1553" spc="296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inputs,</a:t>
            </a:r>
            <a:r>
              <a:rPr sz="1553" spc="272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by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definition,</a:t>
            </a:r>
            <a:r>
              <a:rPr sz="1553" spc="278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only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all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1.</a:t>
            </a:r>
            <a:endParaRPr sz="1553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737" y="-201167"/>
            <a:ext cx="5315173" cy="26722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736" y="3836821"/>
            <a:ext cx="5335061" cy="33034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9537" y="-2313104"/>
            <a:ext cx="7431218" cy="1086187"/>
          </a:xfrm>
          <a:prstGeom prst="rect">
            <a:avLst/>
          </a:prstGeom>
        </p:spPr>
        <p:txBody>
          <a:bodyPr vert="horz" wrap="square" lIns="0" tIns="43553" rIns="0" bIns="0" rtlCol="0">
            <a:spAutoFit/>
          </a:bodyPr>
          <a:lstStyle/>
          <a:p>
            <a:pPr marL="311450" indent="-295837">
              <a:spcBef>
                <a:spcPts val="343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168" dirty="0">
                <a:latin typeface="Cambria"/>
                <a:cs typeface="Cambria"/>
              </a:rPr>
              <a:t>OR</a:t>
            </a:r>
            <a:r>
              <a:rPr sz="1553" b="1" spc="130" dirty="0">
                <a:latin typeface="Cambria"/>
                <a:cs typeface="Cambria"/>
              </a:rPr>
              <a:t> </a:t>
            </a:r>
            <a:r>
              <a:rPr sz="1553" b="1" spc="116" dirty="0">
                <a:latin typeface="Cambria"/>
                <a:cs typeface="Cambria"/>
              </a:rPr>
              <a:t>Gate:</a:t>
            </a:r>
            <a:endParaRPr sz="1553">
              <a:latin typeface="Cambria"/>
              <a:cs typeface="Cambria"/>
            </a:endParaRPr>
          </a:p>
          <a:p>
            <a:pPr marL="903125" marR="6575" indent="-295837">
              <a:lnSpc>
                <a:spcPts val="2096"/>
              </a:lnSpc>
              <a:spcBef>
                <a:spcPts val="97"/>
              </a:spcBef>
            </a:pPr>
            <a:r>
              <a:rPr sz="1553" dirty="0">
                <a:latin typeface="Courier New"/>
                <a:cs typeface="Courier New"/>
              </a:rPr>
              <a:t>o</a:t>
            </a:r>
            <a:r>
              <a:rPr sz="1553" spc="460" dirty="0">
                <a:latin typeface="Courier New"/>
                <a:cs typeface="Courier New"/>
              </a:rPr>
              <a:t> </a:t>
            </a: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88" dirty="0">
                <a:latin typeface="Cambria"/>
                <a:cs typeface="Cambria"/>
              </a:rPr>
              <a:t>OR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gate</a:t>
            </a:r>
            <a:r>
              <a:rPr sz="1553" spc="168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produces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inclusive-OR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i.e.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162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194" dirty="0">
                <a:latin typeface="Cambria"/>
                <a:cs typeface="Cambria"/>
              </a:rPr>
              <a:t>B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or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both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inputs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1;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otherwise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endParaRPr sz="1553">
              <a:latin typeface="Cambria"/>
              <a:cs typeface="Cambria"/>
            </a:endParaRPr>
          </a:p>
          <a:p>
            <a:pPr marL="903125">
              <a:spcBef>
                <a:spcPts val="123"/>
              </a:spcBef>
            </a:pPr>
            <a:r>
              <a:rPr sz="1553" spc="130" dirty="0">
                <a:latin typeface="Cambria"/>
                <a:cs typeface="Cambria"/>
              </a:rPr>
              <a:t>0.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6978" y="2602530"/>
            <a:ext cx="6540425" cy="556744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>
              <a:lnSpc>
                <a:spcPct val="112700"/>
              </a:lnSpc>
              <a:spcBef>
                <a:spcPts val="130"/>
              </a:spcBef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algebraic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symbol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188" dirty="0">
                <a:latin typeface="Cambria"/>
                <a:cs typeface="Cambria"/>
              </a:rPr>
              <a:t>OR</a:t>
            </a:r>
            <a:r>
              <a:rPr sz="1553" spc="252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+,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similar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r>
              <a:rPr sz="1553" spc="252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arithmetic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addition.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Other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representations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88" dirty="0">
                <a:latin typeface="Cambria"/>
                <a:cs typeface="Cambria"/>
              </a:rPr>
              <a:t>OR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45" dirty="0">
                <a:latin typeface="Cambria"/>
                <a:cs typeface="Cambria"/>
              </a:rPr>
              <a:t>below: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6977" y="7540348"/>
            <a:ext cx="6539603" cy="556744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>
              <a:lnSpc>
                <a:spcPct val="112500"/>
              </a:lnSpc>
              <a:spcBef>
                <a:spcPts val="130"/>
              </a:spcBef>
            </a:pPr>
            <a:r>
              <a:rPr sz="1553" spc="188" dirty="0">
                <a:latin typeface="Cambria"/>
                <a:cs typeface="Cambria"/>
              </a:rPr>
              <a:t>OR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gates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may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have</a:t>
            </a:r>
            <a:r>
              <a:rPr sz="1553" spc="369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more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than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39" dirty="0">
                <a:latin typeface="Cambria"/>
                <a:cs typeface="Cambria"/>
              </a:rPr>
              <a:t>two</a:t>
            </a:r>
            <a:r>
              <a:rPr sz="1553" spc="389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inputs,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by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definition,</a:t>
            </a:r>
            <a:r>
              <a:rPr sz="1553" spc="382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any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1.</a:t>
            </a:r>
            <a:endParaRPr sz="1553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736" y="65083"/>
            <a:ext cx="5341471" cy="25635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736" y="3195844"/>
            <a:ext cx="5485444" cy="4371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9535" y="-2313106"/>
            <a:ext cx="7427931" cy="1086187"/>
          </a:xfrm>
          <a:prstGeom prst="rect">
            <a:avLst/>
          </a:prstGeom>
        </p:spPr>
        <p:txBody>
          <a:bodyPr vert="horz" wrap="square" lIns="0" tIns="43553" rIns="0" bIns="0" rtlCol="0">
            <a:spAutoFit/>
          </a:bodyPr>
          <a:lstStyle/>
          <a:p>
            <a:pPr marL="311450" indent="-295837">
              <a:spcBef>
                <a:spcPts val="343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116" dirty="0">
                <a:latin typeface="Cambria"/>
                <a:cs typeface="Cambria"/>
              </a:rPr>
              <a:t>NOT Gate:</a:t>
            </a:r>
            <a:endParaRPr sz="1553">
              <a:latin typeface="Cambria"/>
              <a:cs typeface="Cambria"/>
            </a:endParaRPr>
          </a:p>
          <a:p>
            <a:pPr marL="903125" marR="6575" indent="-295837">
              <a:lnSpc>
                <a:spcPts val="2096"/>
              </a:lnSpc>
              <a:spcBef>
                <a:spcPts val="97"/>
              </a:spcBef>
            </a:pPr>
            <a:r>
              <a:rPr sz="1553" dirty="0">
                <a:latin typeface="Courier New"/>
                <a:cs typeface="Courier New"/>
              </a:rPr>
              <a:t>o</a:t>
            </a:r>
            <a:r>
              <a:rPr sz="1553" spc="472" dirty="0">
                <a:latin typeface="Courier New"/>
                <a:cs typeface="Courier New"/>
              </a:rPr>
              <a:t> </a:t>
            </a:r>
            <a:r>
              <a:rPr sz="1553" spc="116" dirty="0">
                <a:latin typeface="Cambria"/>
                <a:cs typeface="Cambria"/>
              </a:rPr>
              <a:t>NOT</a:t>
            </a:r>
            <a:r>
              <a:rPr sz="1553" spc="246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gate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also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called</a:t>
            </a:r>
            <a:r>
              <a:rPr sz="1553" spc="272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inverter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circuit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inverts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logic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sense</a:t>
            </a:r>
            <a:r>
              <a:rPr sz="1553" spc="264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259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binary</a:t>
            </a:r>
            <a:r>
              <a:rPr sz="1553" spc="28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signal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i.e.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45" dirty="0">
                <a:latin typeface="Cambria"/>
                <a:cs typeface="Cambria"/>
              </a:rPr>
              <a:t>it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will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produce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0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291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vice</a:t>
            </a:r>
            <a:endParaRPr sz="1553">
              <a:latin typeface="Cambria"/>
              <a:cs typeface="Cambria"/>
            </a:endParaRPr>
          </a:p>
          <a:p>
            <a:pPr marL="903125">
              <a:spcBef>
                <a:spcPts val="123"/>
              </a:spcBef>
            </a:pPr>
            <a:r>
              <a:rPr sz="1553" spc="91" dirty="0">
                <a:latin typeface="Cambria"/>
                <a:cs typeface="Cambria"/>
              </a:rPr>
              <a:t>versa.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6976" y="2660709"/>
            <a:ext cx="6542891" cy="826818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 algn="just">
              <a:lnSpc>
                <a:spcPct val="112500"/>
              </a:lnSpc>
              <a:spcBef>
                <a:spcPts val="130"/>
              </a:spcBef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algebraic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symbol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used </a:t>
            </a:r>
            <a:r>
              <a:rPr sz="1553" spc="32" dirty="0">
                <a:latin typeface="Cambria"/>
                <a:cs typeface="Cambria"/>
              </a:rPr>
              <a:t>for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logic</a:t>
            </a:r>
            <a:r>
              <a:rPr sz="1553" spc="65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complement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  </a:t>
            </a:r>
            <a:r>
              <a:rPr sz="1553" spc="65" dirty="0">
                <a:latin typeface="Cambria"/>
                <a:cs typeface="Cambria"/>
              </a:rPr>
              <a:t>either 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prime </a:t>
            </a:r>
            <a:r>
              <a:rPr sz="1553" spc="39" dirty="0">
                <a:latin typeface="Cambria"/>
                <a:cs typeface="Cambria"/>
              </a:rPr>
              <a:t>or </a:t>
            </a:r>
            <a:r>
              <a:rPr sz="1553" spc="143" dirty="0">
                <a:latin typeface="Cambria"/>
                <a:cs typeface="Cambria"/>
              </a:rPr>
              <a:t>a </a:t>
            </a:r>
            <a:r>
              <a:rPr sz="1553" spc="91" dirty="0">
                <a:latin typeface="Cambria"/>
                <a:cs typeface="Cambria"/>
              </a:rPr>
              <a:t>bar </a:t>
            </a:r>
            <a:r>
              <a:rPr sz="1553" spc="32" dirty="0">
                <a:latin typeface="Cambria"/>
                <a:cs typeface="Cambria"/>
              </a:rPr>
              <a:t>over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71" dirty="0">
                <a:latin typeface="Cambria"/>
                <a:cs typeface="Cambria"/>
              </a:rPr>
              <a:t>variable </a:t>
            </a:r>
            <a:r>
              <a:rPr sz="1553" spc="103" dirty="0">
                <a:latin typeface="Cambria"/>
                <a:cs typeface="Cambria"/>
              </a:rPr>
              <a:t>symbol. </a:t>
            </a:r>
            <a:r>
              <a:rPr sz="1553" spc="110" dirty="0">
                <a:latin typeface="Cambria"/>
                <a:cs typeface="Cambria"/>
              </a:rPr>
              <a:t>Other </a:t>
            </a:r>
            <a:r>
              <a:rPr sz="1553" spc="84" dirty="0">
                <a:latin typeface="Cambria"/>
                <a:cs typeface="Cambria"/>
              </a:rPr>
              <a:t>representations </a:t>
            </a:r>
            <a:r>
              <a:rPr sz="1553" spc="26" dirty="0">
                <a:latin typeface="Cambria"/>
                <a:cs typeface="Cambria"/>
              </a:rPr>
              <a:t>of </a:t>
            </a:r>
            <a:r>
              <a:rPr sz="1553" spc="32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NOT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68" dirty="0">
                <a:latin typeface="Cambria"/>
                <a:cs typeface="Cambria"/>
              </a:rPr>
              <a:t> </a:t>
            </a:r>
            <a:r>
              <a:rPr sz="1553" spc="45" dirty="0">
                <a:latin typeface="Cambria"/>
                <a:cs typeface="Cambria"/>
              </a:rPr>
              <a:t>below: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9536" y="7629101"/>
            <a:ext cx="7430396" cy="1103692"/>
          </a:xfrm>
          <a:prstGeom prst="rect">
            <a:avLst/>
          </a:prstGeom>
        </p:spPr>
        <p:txBody>
          <a:bodyPr vert="horz" wrap="square" lIns="0" tIns="43553" rIns="0" bIns="0" rtlCol="0">
            <a:spAutoFit/>
          </a:bodyPr>
          <a:lstStyle/>
          <a:p>
            <a:pPr marL="311450" indent="-295837">
              <a:spcBef>
                <a:spcPts val="343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97" dirty="0">
                <a:latin typeface="Cambria"/>
                <a:cs typeface="Cambria"/>
              </a:rPr>
              <a:t>NAND</a:t>
            </a:r>
            <a:r>
              <a:rPr sz="1553" b="1" spc="136" dirty="0">
                <a:latin typeface="Cambria"/>
                <a:cs typeface="Cambria"/>
              </a:rPr>
              <a:t> </a:t>
            </a:r>
            <a:r>
              <a:rPr sz="1553" b="1" spc="116" dirty="0">
                <a:latin typeface="Cambria"/>
                <a:cs typeface="Cambria"/>
              </a:rPr>
              <a:t>Gate:</a:t>
            </a:r>
            <a:endParaRPr sz="1553">
              <a:latin typeface="Cambria"/>
              <a:cs typeface="Cambria"/>
            </a:endParaRPr>
          </a:p>
          <a:p>
            <a:pPr marL="903125" marR="6575" indent="-295837" algn="just">
              <a:lnSpc>
                <a:spcPts val="2096"/>
              </a:lnSpc>
              <a:spcBef>
                <a:spcPts val="97"/>
              </a:spcBef>
            </a:pPr>
            <a:r>
              <a:rPr sz="1553" dirty="0">
                <a:latin typeface="Courier New"/>
                <a:cs typeface="Courier New"/>
              </a:rPr>
              <a:t>o </a:t>
            </a: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NAND</a:t>
            </a:r>
            <a:r>
              <a:rPr sz="1553" spc="12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91" dirty="0">
                <a:latin typeface="Cambria"/>
                <a:cs typeface="Cambria"/>
              </a:rPr>
              <a:t> 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complement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AND </a:t>
            </a:r>
            <a:r>
              <a:rPr sz="1553" spc="103" dirty="0">
                <a:latin typeface="Cambria"/>
                <a:cs typeface="Cambria"/>
              </a:rPr>
              <a:t>function,</a:t>
            </a:r>
            <a:r>
              <a:rPr sz="1553" spc="110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as 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indicated </a:t>
            </a:r>
            <a:r>
              <a:rPr sz="1553" spc="78" dirty="0">
                <a:latin typeface="Cambria"/>
                <a:cs typeface="Cambria"/>
              </a:rPr>
              <a:t>by </a:t>
            </a:r>
            <a:r>
              <a:rPr sz="1553" spc="91" dirty="0">
                <a:latin typeface="Cambria"/>
                <a:cs typeface="Cambria"/>
              </a:rPr>
              <a:t>the graphic </a:t>
            </a:r>
            <a:r>
              <a:rPr sz="1553" spc="103" dirty="0">
                <a:latin typeface="Cambria"/>
                <a:cs typeface="Cambria"/>
              </a:rPr>
              <a:t>symbol, </a:t>
            </a:r>
            <a:r>
              <a:rPr sz="1553" spc="97" dirty="0">
                <a:latin typeface="Cambria"/>
                <a:cs typeface="Cambria"/>
              </a:rPr>
              <a:t>which </a:t>
            </a:r>
            <a:r>
              <a:rPr sz="1553" spc="103" dirty="0">
                <a:latin typeface="Cambria"/>
                <a:cs typeface="Cambria"/>
              </a:rPr>
              <a:t>consists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143" dirty="0">
                <a:latin typeface="Cambria"/>
                <a:cs typeface="Cambria"/>
              </a:rPr>
              <a:t>an </a:t>
            </a:r>
            <a:r>
              <a:rPr sz="1553" spc="123" dirty="0">
                <a:latin typeface="Cambria"/>
                <a:cs typeface="Cambria"/>
              </a:rPr>
              <a:t>AND </a:t>
            </a:r>
            <a:r>
              <a:rPr sz="1553" spc="97" dirty="0">
                <a:latin typeface="Cambria"/>
                <a:cs typeface="Cambria"/>
              </a:rPr>
              <a:t>graphic </a:t>
            </a:r>
            <a:r>
              <a:rPr sz="1553" spc="10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symbol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45" dirty="0">
                <a:latin typeface="Cambria"/>
                <a:cs typeface="Cambria"/>
              </a:rPr>
              <a:t>followed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by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small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circle.</a:t>
            </a:r>
            <a:endParaRPr sz="1553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736" y="65082"/>
            <a:ext cx="5361193" cy="262027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736" y="3518797"/>
            <a:ext cx="5059605" cy="3851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6977" y="2029101"/>
            <a:ext cx="6538782" cy="556744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>
              <a:lnSpc>
                <a:spcPct val="112500"/>
              </a:lnSpc>
              <a:spcBef>
                <a:spcPts val="130"/>
              </a:spcBef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designation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NAND</a:t>
            </a:r>
            <a:r>
              <a:rPr sz="1553" spc="492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derived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from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492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abbreviation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NOT-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AND.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9535" y="5279839"/>
            <a:ext cx="7428753" cy="834388"/>
          </a:xfrm>
          <a:prstGeom prst="rect">
            <a:avLst/>
          </a:prstGeom>
        </p:spPr>
        <p:txBody>
          <a:bodyPr vert="horz" wrap="square" lIns="0" tIns="43553" rIns="0" bIns="0" rtlCol="0">
            <a:spAutoFit/>
          </a:bodyPr>
          <a:lstStyle/>
          <a:p>
            <a:pPr marL="311450" indent="-295837">
              <a:spcBef>
                <a:spcPts val="343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143" dirty="0">
                <a:latin typeface="Cambria"/>
                <a:cs typeface="Cambria"/>
              </a:rPr>
              <a:t>NOR</a:t>
            </a:r>
            <a:r>
              <a:rPr sz="1553" b="1" spc="130" dirty="0">
                <a:latin typeface="Cambria"/>
                <a:cs typeface="Cambria"/>
              </a:rPr>
              <a:t> </a:t>
            </a:r>
            <a:r>
              <a:rPr sz="1553" b="1" spc="116" dirty="0">
                <a:latin typeface="Cambria"/>
                <a:cs typeface="Cambria"/>
              </a:rPr>
              <a:t>Gate:</a:t>
            </a:r>
            <a:endParaRPr sz="1553">
              <a:latin typeface="Cambria"/>
              <a:cs typeface="Cambria"/>
            </a:endParaRPr>
          </a:p>
          <a:p>
            <a:pPr marL="903125" marR="6575" indent="-295837">
              <a:lnSpc>
                <a:spcPts val="2096"/>
              </a:lnSpc>
              <a:spcBef>
                <a:spcPts val="97"/>
              </a:spcBef>
            </a:pPr>
            <a:r>
              <a:rPr sz="1553" dirty="0">
                <a:latin typeface="Courier New"/>
                <a:cs typeface="Courier New"/>
              </a:rPr>
              <a:t>o</a:t>
            </a:r>
            <a:r>
              <a:rPr sz="1553" spc="466" dirty="0">
                <a:latin typeface="Courier New"/>
                <a:cs typeface="Courier New"/>
              </a:rPr>
              <a:t> </a:t>
            </a: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155" dirty="0">
                <a:latin typeface="Cambria"/>
                <a:cs typeface="Cambria"/>
              </a:rPr>
              <a:t>NOR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gate</a:t>
            </a:r>
            <a:r>
              <a:rPr sz="1553" spc="35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350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complement</a:t>
            </a:r>
            <a:r>
              <a:rPr sz="1553" spc="343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356" dirty="0">
                <a:latin typeface="Cambria"/>
                <a:cs typeface="Cambria"/>
              </a:rPr>
              <a:t> </a:t>
            </a:r>
            <a:r>
              <a:rPr sz="1553" spc="188" dirty="0">
                <a:latin typeface="Cambria"/>
                <a:cs typeface="Cambria"/>
              </a:rPr>
              <a:t>OR</a:t>
            </a:r>
            <a:r>
              <a:rPr sz="1553" spc="343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gate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and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123" dirty="0">
                <a:latin typeface="Cambria"/>
                <a:cs typeface="Cambria"/>
              </a:rPr>
              <a:t>uses</a:t>
            </a:r>
            <a:r>
              <a:rPr sz="1553" spc="343" dirty="0">
                <a:latin typeface="Cambria"/>
                <a:cs typeface="Cambria"/>
              </a:rPr>
              <a:t> </a:t>
            </a:r>
            <a:r>
              <a:rPr sz="1553" spc="155" dirty="0">
                <a:latin typeface="Cambria"/>
                <a:cs typeface="Cambria"/>
              </a:rPr>
              <a:t>an</a:t>
            </a:r>
            <a:r>
              <a:rPr sz="1553" spc="337" dirty="0">
                <a:latin typeface="Cambria"/>
                <a:cs typeface="Cambria"/>
              </a:rPr>
              <a:t> </a:t>
            </a:r>
            <a:r>
              <a:rPr sz="1553" spc="188" dirty="0">
                <a:latin typeface="Cambria"/>
                <a:cs typeface="Cambria"/>
              </a:rPr>
              <a:t>OR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graphic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symbol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45" dirty="0">
                <a:latin typeface="Cambria"/>
                <a:cs typeface="Cambria"/>
              </a:rPr>
              <a:t>followed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by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small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circle.</a:t>
            </a:r>
            <a:endParaRPr sz="1553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735" y="-1011756"/>
            <a:ext cx="5433509" cy="30661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737" y="2621594"/>
            <a:ext cx="5433179" cy="26667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7737" y="6134146"/>
            <a:ext cx="5252720" cy="27414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9536" y="1855545"/>
            <a:ext cx="7430396" cy="825592"/>
          </a:xfrm>
          <a:prstGeom prst="rect">
            <a:avLst/>
          </a:prstGeom>
        </p:spPr>
        <p:txBody>
          <a:bodyPr vert="horz" wrap="square" lIns="0" tIns="46019" rIns="0" bIns="0" rtlCol="0">
            <a:spAutoFit/>
          </a:bodyPr>
          <a:lstStyle/>
          <a:p>
            <a:pPr marL="311450" indent="-295837">
              <a:spcBef>
                <a:spcPts val="362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97" dirty="0">
                <a:latin typeface="Cambria"/>
                <a:cs typeface="Cambria"/>
              </a:rPr>
              <a:t>Exclusive-</a:t>
            </a:r>
            <a:r>
              <a:rPr sz="1553" b="1" spc="162" dirty="0">
                <a:latin typeface="Cambria"/>
                <a:cs typeface="Cambria"/>
              </a:rPr>
              <a:t> </a:t>
            </a:r>
            <a:r>
              <a:rPr sz="1553" b="1" spc="168" dirty="0">
                <a:latin typeface="Cambria"/>
                <a:cs typeface="Cambria"/>
              </a:rPr>
              <a:t>OR</a:t>
            </a:r>
            <a:r>
              <a:rPr sz="1553" b="1" spc="175" dirty="0">
                <a:latin typeface="Cambria"/>
                <a:cs typeface="Cambria"/>
              </a:rPr>
              <a:t> </a:t>
            </a:r>
            <a:r>
              <a:rPr sz="1553" b="1" spc="59" dirty="0">
                <a:latin typeface="Cambria"/>
                <a:cs typeface="Cambria"/>
              </a:rPr>
              <a:t>(XOR)</a:t>
            </a:r>
            <a:r>
              <a:rPr sz="1553" b="1" spc="168" dirty="0">
                <a:latin typeface="Cambria"/>
                <a:cs typeface="Cambria"/>
              </a:rPr>
              <a:t> </a:t>
            </a:r>
            <a:r>
              <a:rPr sz="1553" b="1" spc="116" dirty="0">
                <a:latin typeface="Cambria"/>
                <a:cs typeface="Cambria"/>
              </a:rPr>
              <a:t>Gate:</a:t>
            </a:r>
            <a:endParaRPr sz="1553">
              <a:latin typeface="Cambria"/>
              <a:cs typeface="Cambria"/>
            </a:endParaRPr>
          </a:p>
          <a:p>
            <a:pPr marL="903125" marR="6575" indent="-295837">
              <a:lnSpc>
                <a:spcPct val="112500"/>
              </a:lnSpc>
            </a:pPr>
            <a:r>
              <a:rPr sz="1553" dirty="0">
                <a:latin typeface="Courier New"/>
                <a:cs typeface="Courier New"/>
              </a:rPr>
              <a:t>o</a:t>
            </a:r>
            <a:r>
              <a:rPr sz="1553" spc="460" dirty="0">
                <a:latin typeface="Courier New"/>
                <a:cs typeface="Courier New"/>
              </a:rPr>
              <a:t> </a:t>
            </a: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16" dirty="0">
                <a:latin typeface="Cambria"/>
                <a:cs typeface="Cambria"/>
              </a:rPr>
              <a:t> </a:t>
            </a:r>
            <a:r>
              <a:rPr sz="1553" spc="194" dirty="0">
                <a:latin typeface="Cambria"/>
                <a:cs typeface="Cambria"/>
              </a:rPr>
              <a:t>XOR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gate 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460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116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any</a:t>
            </a:r>
            <a:r>
              <a:rPr sz="1553" spc="466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input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116" dirty="0">
                <a:latin typeface="Cambria"/>
                <a:cs typeface="Cambria"/>
              </a:rPr>
              <a:t>but</a:t>
            </a:r>
            <a:r>
              <a:rPr sz="1553" spc="48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excludes</a:t>
            </a:r>
            <a:r>
              <a:rPr sz="1553" spc="47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combination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when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both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1.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6978" y="5248283"/>
            <a:ext cx="4739938" cy="556744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>
              <a:lnSpc>
                <a:spcPct val="112500"/>
              </a:lnSpc>
              <a:spcBef>
                <a:spcPts val="130"/>
              </a:spcBef>
            </a:pPr>
            <a:r>
              <a:rPr sz="1553" spc="194" dirty="0">
                <a:latin typeface="Cambria"/>
                <a:cs typeface="Cambria"/>
              </a:rPr>
              <a:t>XOR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can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also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be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59" dirty="0">
                <a:latin typeface="Cambria"/>
                <a:cs typeface="Cambria"/>
              </a:rPr>
              <a:t>written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Z=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X`Y+XY`.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Other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representations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3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follows:</a:t>
            </a:r>
            <a:endParaRPr sz="1553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9535" y="10381845"/>
            <a:ext cx="7427931" cy="1103692"/>
          </a:xfrm>
          <a:prstGeom prst="rect">
            <a:avLst/>
          </a:prstGeom>
        </p:spPr>
        <p:txBody>
          <a:bodyPr vert="horz" wrap="square" lIns="0" tIns="43553" rIns="0" bIns="0" rtlCol="0">
            <a:spAutoFit/>
          </a:bodyPr>
          <a:lstStyle/>
          <a:p>
            <a:pPr marL="311450" indent="-295837">
              <a:spcBef>
                <a:spcPts val="343"/>
              </a:spcBef>
              <a:buFont typeface="Symbol"/>
              <a:buChar char=""/>
              <a:tabLst>
                <a:tab pos="311450" algn="l"/>
                <a:tab pos="312272" algn="l"/>
              </a:tabLst>
            </a:pPr>
            <a:r>
              <a:rPr sz="1553" b="1" spc="110" dirty="0">
                <a:latin typeface="Cambria"/>
                <a:cs typeface="Cambria"/>
              </a:rPr>
              <a:t>Exclusive-NOR</a:t>
            </a:r>
            <a:r>
              <a:rPr sz="1553" b="1" spc="155" dirty="0">
                <a:latin typeface="Cambria"/>
                <a:cs typeface="Cambria"/>
              </a:rPr>
              <a:t> </a:t>
            </a:r>
            <a:r>
              <a:rPr sz="1553" b="1" spc="65" dirty="0">
                <a:latin typeface="Cambria"/>
                <a:cs typeface="Cambria"/>
              </a:rPr>
              <a:t>(XNOR)</a:t>
            </a:r>
            <a:r>
              <a:rPr sz="1553" b="1" spc="155" dirty="0">
                <a:latin typeface="Cambria"/>
                <a:cs typeface="Cambria"/>
              </a:rPr>
              <a:t> </a:t>
            </a:r>
            <a:r>
              <a:rPr sz="1553" b="1" spc="116" dirty="0">
                <a:latin typeface="Cambria"/>
                <a:cs typeface="Cambria"/>
              </a:rPr>
              <a:t>Gate:</a:t>
            </a:r>
            <a:endParaRPr sz="1553">
              <a:latin typeface="Cambria"/>
              <a:cs typeface="Cambria"/>
            </a:endParaRPr>
          </a:p>
          <a:p>
            <a:pPr marL="903125" marR="6575" indent="-295837" algn="just">
              <a:lnSpc>
                <a:spcPts val="2096"/>
              </a:lnSpc>
              <a:spcBef>
                <a:spcPts val="97"/>
              </a:spcBef>
            </a:pPr>
            <a:r>
              <a:rPr sz="1553" dirty="0">
                <a:latin typeface="Courier New"/>
                <a:cs typeface="Courier New"/>
              </a:rPr>
              <a:t>o </a:t>
            </a: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84" dirty="0">
                <a:latin typeface="Cambria"/>
                <a:cs typeface="Cambria"/>
              </a:rPr>
              <a:t> exclusive-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155" dirty="0">
                <a:latin typeface="Cambria"/>
                <a:cs typeface="Cambria"/>
              </a:rPr>
              <a:t>NOR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91" dirty="0">
                <a:latin typeface="Cambria"/>
                <a:cs typeface="Cambria"/>
              </a:rPr>
              <a:t> 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complement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39" dirty="0">
                <a:latin typeface="Cambria"/>
                <a:cs typeface="Cambria"/>
              </a:rPr>
              <a:t> </a:t>
            </a:r>
            <a:r>
              <a:rPr sz="1553" spc="91" dirty="0">
                <a:latin typeface="Cambria"/>
                <a:cs typeface="Cambria"/>
              </a:rPr>
              <a:t>the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exclusive-OR. </a:t>
            </a:r>
            <a:r>
              <a:rPr sz="1553" spc="71" dirty="0">
                <a:latin typeface="Cambria"/>
                <a:cs typeface="Cambria"/>
              </a:rPr>
              <a:t>The </a:t>
            </a:r>
            <a:r>
              <a:rPr sz="1553" spc="78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 </a:t>
            </a:r>
            <a:r>
              <a:rPr sz="1553" spc="32" dirty="0">
                <a:latin typeface="Cambria"/>
                <a:cs typeface="Cambria"/>
              </a:rPr>
              <a:t>of </a:t>
            </a:r>
            <a:r>
              <a:rPr sz="1553" spc="97" dirty="0">
                <a:latin typeface="Cambria"/>
                <a:cs typeface="Cambria"/>
              </a:rPr>
              <a:t>this </a:t>
            </a:r>
            <a:r>
              <a:rPr sz="1553" spc="71" dirty="0">
                <a:latin typeface="Cambria"/>
                <a:cs typeface="Cambria"/>
              </a:rPr>
              <a:t>gate </a:t>
            </a:r>
            <a:r>
              <a:rPr sz="1553" spc="84" dirty="0">
                <a:latin typeface="Cambria"/>
                <a:cs typeface="Cambria"/>
              </a:rPr>
              <a:t>is </a:t>
            </a:r>
            <a:r>
              <a:rPr sz="1553" spc="97" dirty="0">
                <a:latin typeface="Cambria"/>
                <a:cs typeface="Cambria"/>
              </a:rPr>
              <a:t>1 </a:t>
            </a:r>
            <a:r>
              <a:rPr sz="1553" spc="71" dirty="0">
                <a:latin typeface="Cambria"/>
                <a:cs typeface="Cambria"/>
              </a:rPr>
              <a:t>only </a:t>
            </a:r>
            <a:r>
              <a:rPr sz="1553" spc="26" dirty="0">
                <a:latin typeface="Cambria"/>
                <a:cs typeface="Cambria"/>
              </a:rPr>
              <a:t>if </a:t>
            </a:r>
            <a:r>
              <a:rPr sz="1553" spc="91" dirty="0">
                <a:latin typeface="Cambria"/>
                <a:cs typeface="Cambria"/>
              </a:rPr>
              <a:t>both </a:t>
            </a:r>
            <a:r>
              <a:rPr sz="1553" spc="110" dirty="0">
                <a:latin typeface="Cambria"/>
                <a:cs typeface="Cambria"/>
              </a:rPr>
              <a:t>inputs </a:t>
            </a:r>
            <a:r>
              <a:rPr sz="1553" spc="71" dirty="0">
                <a:latin typeface="Cambria"/>
                <a:cs typeface="Cambria"/>
              </a:rPr>
              <a:t>are </a:t>
            </a:r>
            <a:r>
              <a:rPr sz="1553" spc="97" dirty="0">
                <a:latin typeface="Cambria"/>
                <a:cs typeface="Cambria"/>
              </a:rPr>
              <a:t>equal </a:t>
            </a:r>
            <a:r>
              <a:rPr sz="1553" spc="52" dirty="0">
                <a:latin typeface="Cambria"/>
                <a:cs typeface="Cambria"/>
              </a:rPr>
              <a:t>to </a:t>
            </a:r>
            <a:r>
              <a:rPr sz="1553" spc="97" dirty="0">
                <a:latin typeface="Cambria"/>
                <a:cs typeface="Cambria"/>
              </a:rPr>
              <a:t>1 </a:t>
            </a:r>
            <a:r>
              <a:rPr sz="1553" spc="39" dirty="0">
                <a:latin typeface="Cambria"/>
                <a:cs typeface="Cambria"/>
              </a:rPr>
              <a:t>or </a:t>
            </a:r>
            <a:r>
              <a:rPr sz="1553" spc="91" dirty="0">
                <a:latin typeface="Cambria"/>
                <a:cs typeface="Cambria"/>
              </a:rPr>
              <a:t>both </a:t>
            </a:r>
            <a:r>
              <a:rPr sz="1553" spc="97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inputs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equal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52" dirty="0">
                <a:latin typeface="Cambria"/>
                <a:cs typeface="Cambria"/>
              </a:rPr>
              <a:t>to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0.</a:t>
            </a:r>
            <a:endParaRPr sz="1553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736" y="-1011756"/>
            <a:ext cx="5324543" cy="2879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735" y="2713795"/>
            <a:ext cx="5469666" cy="25593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7736" y="5840282"/>
            <a:ext cx="5602299" cy="3291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6976" y="1835822"/>
            <a:ext cx="6542069" cy="821369"/>
          </a:xfrm>
          <a:prstGeom prst="rect">
            <a:avLst/>
          </a:prstGeom>
        </p:spPr>
        <p:txBody>
          <a:bodyPr vert="horz" wrap="square" lIns="0" tIns="16436" rIns="0" bIns="0" rtlCol="0">
            <a:spAutoFit/>
          </a:bodyPr>
          <a:lstStyle/>
          <a:p>
            <a:pPr marL="16436" marR="6575">
              <a:lnSpc>
                <a:spcPct val="112500"/>
              </a:lnSpc>
              <a:spcBef>
                <a:spcPts val="130"/>
              </a:spcBef>
            </a:pPr>
            <a:r>
              <a:rPr sz="1553" spc="78" dirty="0">
                <a:latin typeface="Cambria"/>
                <a:cs typeface="Cambria"/>
              </a:rPr>
              <a:t>The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exclusive-NOR</a:t>
            </a:r>
            <a:r>
              <a:rPr sz="1553" spc="110" dirty="0">
                <a:latin typeface="Cambria"/>
                <a:cs typeface="Cambria"/>
              </a:rPr>
              <a:t> </a:t>
            </a:r>
            <a:r>
              <a:rPr sz="1553" spc="65" dirty="0">
                <a:latin typeface="Cambria"/>
                <a:cs typeface="Cambria"/>
              </a:rPr>
              <a:t>operation</a:t>
            </a:r>
            <a:r>
              <a:rPr sz="1553" spc="7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also</a:t>
            </a:r>
            <a:r>
              <a:rPr sz="1553" spc="91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termed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136" dirty="0">
                <a:latin typeface="Cambria"/>
                <a:cs typeface="Cambria"/>
              </a:rPr>
              <a:t>as</a:t>
            </a:r>
            <a:r>
              <a:rPr sz="1553" spc="143" dirty="0">
                <a:latin typeface="Cambria"/>
                <a:cs typeface="Cambria"/>
              </a:rPr>
              <a:t> an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odd</a:t>
            </a:r>
            <a:r>
              <a:rPr sz="1553" spc="84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function </a:t>
            </a:r>
            <a:r>
              <a:rPr sz="1553" spc="-323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because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its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03" dirty="0">
                <a:latin typeface="Cambria"/>
                <a:cs typeface="Cambria"/>
              </a:rPr>
              <a:t>output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is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97" dirty="0">
                <a:latin typeface="Cambria"/>
                <a:cs typeface="Cambria"/>
              </a:rPr>
              <a:t>1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26" dirty="0">
                <a:latin typeface="Cambria"/>
                <a:cs typeface="Cambria"/>
              </a:rPr>
              <a:t>if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43" dirty="0">
                <a:latin typeface="Cambria"/>
                <a:cs typeface="Cambria"/>
              </a:rPr>
              <a:t>an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78" dirty="0">
                <a:latin typeface="Cambria"/>
                <a:cs typeface="Cambria"/>
              </a:rPr>
              <a:t>odd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number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10" dirty="0">
                <a:latin typeface="Cambria"/>
                <a:cs typeface="Cambria"/>
              </a:rPr>
              <a:t>inputs</a:t>
            </a:r>
            <a:r>
              <a:rPr sz="1553" spc="155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</a:t>
            </a:r>
            <a:r>
              <a:rPr sz="1553" spc="148" dirty="0">
                <a:latin typeface="Cambria"/>
                <a:cs typeface="Cambria"/>
              </a:rPr>
              <a:t> </a:t>
            </a:r>
            <a:r>
              <a:rPr sz="1553" spc="130" dirty="0">
                <a:latin typeface="Cambria"/>
                <a:cs typeface="Cambria"/>
              </a:rPr>
              <a:t>1.</a:t>
            </a:r>
            <a:endParaRPr sz="1553">
              <a:latin typeface="Cambria"/>
              <a:cs typeface="Cambria"/>
            </a:endParaRPr>
          </a:p>
          <a:p>
            <a:pPr marL="16436">
              <a:spcBef>
                <a:spcPts val="233"/>
              </a:spcBef>
            </a:pPr>
            <a:r>
              <a:rPr sz="1553" spc="110" dirty="0">
                <a:latin typeface="Cambria"/>
                <a:cs typeface="Cambria"/>
              </a:rPr>
              <a:t>Other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84" dirty="0">
                <a:latin typeface="Cambria"/>
                <a:cs typeface="Cambria"/>
              </a:rPr>
              <a:t>representations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32" dirty="0">
                <a:latin typeface="Cambria"/>
                <a:cs typeface="Cambria"/>
              </a:rPr>
              <a:t>of</a:t>
            </a:r>
            <a:r>
              <a:rPr sz="1553" spc="136" dirty="0">
                <a:latin typeface="Cambria"/>
                <a:cs typeface="Cambria"/>
              </a:rPr>
              <a:t> </a:t>
            </a:r>
            <a:r>
              <a:rPr sz="1553" spc="168" dirty="0">
                <a:latin typeface="Cambria"/>
                <a:cs typeface="Cambria"/>
              </a:rPr>
              <a:t>XNOR</a:t>
            </a:r>
            <a:r>
              <a:rPr sz="1553" spc="130" dirty="0">
                <a:latin typeface="Cambria"/>
                <a:cs typeface="Cambria"/>
              </a:rPr>
              <a:t> </a:t>
            </a:r>
            <a:r>
              <a:rPr sz="1553" spc="71" dirty="0">
                <a:latin typeface="Cambria"/>
                <a:cs typeface="Cambria"/>
              </a:rPr>
              <a:t>are:</a:t>
            </a:r>
            <a:endParaRPr sz="1553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736" y="-1011757"/>
            <a:ext cx="5276552" cy="287305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736" y="2694731"/>
            <a:ext cx="5578961" cy="27414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</TotalTime>
  <Words>972</Words>
  <Application>Microsoft Office PowerPoint</Application>
  <PresentationFormat>Custom</PresentationFormat>
  <Paragraphs>68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Cambria</vt:lpstr>
      <vt:lpstr>Century Gothic</vt:lpstr>
      <vt:lpstr>Courier New</vt:lpstr>
      <vt:lpstr>Symbol</vt:lpstr>
      <vt:lpstr>Times New Roman</vt:lpstr>
      <vt:lpstr>Trebuchet MS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aasvi2006@gmail.com</dc:creator>
  <cp:lastModifiedBy>hp</cp:lastModifiedBy>
  <cp:revision>3</cp:revision>
  <dcterms:created xsi:type="dcterms:W3CDTF">2022-07-26T08:05:51Z</dcterms:created>
  <dcterms:modified xsi:type="dcterms:W3CDTF">2022-07-27T07:17:20Z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2020-08-15T00:00:00Z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